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Lst>
  <p:notesMasterIdLst>
    <p:notesMasterId r:id="rId37"/>
  </p:notesMasterIdLst>
  <p:handoutMasterIdLst>
    <p:handoutMasterId r:id="rId38"/>
  </p:handoutMasterIdLst>
  <p:sldIdLst>
    <p:sldId id="264" r:id="rId3"/>
    <p:sldId id="265" r:id="rId4"/>
    <p:sldId id="319" r:id="rId5"/>
    <p:sldId id="257" r:id="rId6"/>
    <p:sldId id="267" r:id="rId7"/>
    <p:sldId id="304" r:id="rId8"/>
    <p:sldId id="280" r:id="rId9"/>
    <p:sldId id="308" r:id="rId10"/>
    <p:sldId id="269" r:id="rId11"/>
    <p:sldId id="306" r:id="rId12"/>
    <p:sldId id="310" r:id="rId13"/>
    <p:sldId id="268" r:id="rId14"/>
    <p:sldId id="307" r:id="rId15"/>
    <p:sldId id="311" r:id="rId16"/>
    <p:sldId id="281" r:id="rId17"/>
    <p:sldId id="316" r:id="rId18"/>
    <p:sldId id="287" r:id="rId19"/>
    <p:sldId id="294" r:id="rId20"/>
    <p:sldId id="284" r:id="rId21"/>
    <p:sldId id="320" r:id="rId22"/>
    <p:sldId id="285" r:id="rId23"/>
    <p:sldId id="295" r:id="rId24"/>
    <p:sldId id="314" r:id="rId25"/>
    <p:sldId id="296" r:id="rId26"/>
    <p:sldId id="297" r:id="rId27"/>
    <p:sldId id="298" r:id="rId28"/>
    <p:sldId id="322" r:id="rId29"/>
    <p:sldId id="321" r:id="rId30"/>
    <p:sldId id="315" r:id="rId31"/>
    <p:sldId id="323" r:id="rId32"/>
    <p:sldId id="300" r:id="rId33"/>
    <p:sldId id="324" r:id="rId34"/>
    <p:sldId id="326" r:id="rId35"/>
    <p:sldId id="325"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1919"/>
    <a:srgbClr val="FF0505"/>
    <a:srgbClr val="8C0000"/>
    <a:srgbClr val="2A55D6"/>
    <a:srgbClr val="66629E"/>
    <a:srgbClr val="CC3300"/>
    <a:srgbClr val="FF6600"/>
    <a:srgbClr val="FF9900"/>
    <a:srgbClr val="5540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1" autoAdjust="0"/>
    <p:restoredTop sz="96994" autoAdjust="0"/>
  </p:normalViewPr>
  <p:slideViewPr>
    <p:cSldViewPr>
      <p:cViewPr varScale="1">
        <p:scale>
          <a:sx n="109" d="100"/>
          <a:sy n="109" d="100"/>
        </p:scale>
        <p:origin x="-2016" y="-96"/>
      </p:cViewPr>
      <p:guideLst>
        <p:guide orient="horz" pos="2160"/>
        <p:guide pos="2880"/>
      </p:guideLst>
    </p:cSldViewPr>
  </p:slideViewPr>
  <p:outlineViewPr>
    <p:cViewPr>
      <p:scale>
        <a:sx n="33" d="100"/>
        <a:sy n="33" d="100"/>
      </p:scale>
      <p:origin x="48" y="5106"/>
    </p:cViewPr>
  </p:outlineViewPr>
  <p:notesTextViewPr>
    <p:cViewPr>
      <p:scale>
        <a:sx n="140" d="100"/>
        <a:sy n="140" d="100"/>
      </p:scale>
      <p:origin x="0" y="0"/>
    </p:cViewPr>
  </p:notesTextViewPr>
  <p:sorterViewPr>
    <p:cViewPr>
      <p:scale>
        <a:sx n="66" d="100"/>
        <a:sy n="66" d="100"/>
      </p:scale>
      <p:origin x="0" y="0"/>
    </p:cViewPr>
  </p:sorterViewPr>
  <p:notesViewPr>
    <p:cSldViewPr>
      <p:cViewPr varScale="1">
        <p:scale>
          <a:sx n="101" d="100"/>
          <a:sy n="101" d="100"/>
        </p:scale>
        <p:origin x="-3228"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58740219101782"/>
          <c:y val="0.0325180145319678"/>
          <c:w val="0.611481716488656"/>
          <c:h val="0.601148421857518"/>
        </c:manualLayout>
      </c:layout>
      <c:barChart>
        <c:barDir val="bar"/>
        <c:grouping val="stacked"/>
        <c:varyColors val="0"/>
        <c:ser>
          <c:idx val="0"/>
          <c:order val="0"/>
          <c:tx>
            <c:strRef>
              <c:f>Sheet1!$B$1</c:f>
              <c:strCache>
                <c:ptCount val="1"/>
                <c:pt idx="0">
                  <c:v>Verification</c:v>
                </c:pt>
              </c:strCache>
            </c:strRef>
          </c:tx>
          <c:invertIfNegative val="0"/>
          <c:cat>
            <c:strRef>
              <c:f>Sheet1!$A$2</c:f>
              <c:strCache>
                <c:ptCount val="1"/>
                <c:pt idx="0">
                  <c:v>Execution time (s)</c:v>
                </c:pt>
              </c:strCache>
            </c:strRef>
          </c:cat>
          <c:val>
            <c:numRef>
              <c:f>Sheet1!$B$2</c:f>
              <c:numCache>
                <c:formatCode>General</c:formatCode>
                <c:ptCount val="1"/>
                <c:pt idx="0">
                  <c:v>17451.0</c:v>
                </c:pt>
              </c:numCache>
            </c:numRef>
          </c:val>
        </c:ser>
        <c:ser>
          <c:idx val="1"/>
          <c:order val="1"/>
          <c:tx>
            <c:strRef>
              <c:f>Sheet1!$C$1</c:f>
              <c:strCache>
                <c:ptCount val="1"/>
                <c:pt idx="0">
                  <c:v>Other</c:v>
                </c:pt>
              </c:strCache>
            </c:strRef>
          </c:tx>
          <c:invertIfNegative val="0"/>
          <c:cat>
            <c:strRef>
              <c:f>Sheet1!$A$2</c:f>
              <c:strCache>
                <c:ptCount val="1"/>
                <c:pt idx="0">
                  <c:v>Execution time (s)</c:v>
                </c:pt>
              </c:strCache>
            </c:strRef>
          </c:cat>
          <c:val>
            <c:numRef>
              <c:f>Sheet1!$C$2</c:f>
              <c:numCache>
                <c:formatCode>General</c:formatCode>
                <c:ptCount val="1"/>
                <c:pt idx="0">
                  <c:v>918.0</c:v>
                </c:pt>
              </c:numCache>
            </c:numRef>
          </c:val>
        </c:ser>
        <c:dLbls>
          <c:showLegendKey val="0"/>
          <c:showVal val="0"/>
          <c:showCatName val="0"/>
          <c:showSerName val="0"/>
          <c:showPercent val="0"/>
          <c:showBubbleSize val="0"/>
        </c:dLbls>
        <c:gapWidth val="150"/>
        <c:overlap val="100"/>
        <c:axId val="1790078472"/>
        <c:axId val="1802003960"/>
      </c:barChart>
      <c:catAx>
        <c:axId val="1790078472"/>
        <c:scaling>
          <c:orientation val="minMax"/>
        </c:scaling>
        <c:delete val="0"/>
        <c:axPos val="l"/>
        <c:majorTickMark val="out"/>
        <c:minorTickMark val="none"/>
        <c:tickLblPos val="nextTo"/>
        <c:crossAx val="1802003960"/>
        <c:crosses val="autoZero"/>
        <c:auto val="1"/>
        <c:lblAlgn val="ctr"/>
        <c:lblOffset val="100"/>
        <c:noMultiLvlLbl val="0"/>
      </c:catAx>
      <c:valAx>
        <c:axId val="1802003960"/>
        <c:scaling>
          <c:orientation val="minMax"/>
          <c:max val="20000.0"/>
          <c:min val="0.0"/>
        </c:scaling>
        <c:delete val="0"/>
        <c:axPos val="b"/>
        <c:majorGridlines/>
        <c:numFmt formatCode="General" sourceLinked="1"/>
        <c:majorTickMark val="out"/>
        <c:minorTickMark val="none"/>
        <c:tickLblPos val="nextTo"/>
        <c:crossAx val="1790078472"/>
        <c:crosses val="autoZero"/>
        <c:crossBetween val="between"/>
      </c:valAx>
    </c:plotArea>
    <c:legend>
      <c:legendPos val="r"/>
      <c:layout>
        <c:manualLayout>
          <c:xMode val="edge"/>
          <c:yMode val="edge"/>
          <c:x val="0.780029274761267"/>
          <c:y val="0.00617010122192201"/>
          <c:w val="0.180092316945183"/>
          <c:h val="0.808810077511937"/>
        </c:manualLayout>
      </c:layout>
      <c:overlay val="0"/>
    </c:legend>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C167E78-EA36-40A1-A9A0-B443C6CB1F60}" type="datetimeFigureOut">
              <a:rPr lang="en-US" smtClean="0"/>
              <a:pPr/>
              <a:t>1/27/13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2547651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8D89EF4-2B2A-4F54-A6DD-1EB35DCF17B3}" type="datetimeFigureOut">
              <a:rPr lang="en-US" smtClean="0"/>
              <a:pPr/>
              <a:t>1/27/13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4093829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Hi everyone, I’m </a:t>
            </a:r>
            <a:r>
              <a:rPr lang="en-US" sz="1200" kern="1200" dirty="0" err="1" smtClean="0">
                <a:solidFill>
                  <a:schemeClr val="tx1"/>
                </a:solidFill>
                <a:latin typeface="+mn-lt"/>
                <a:ea typeface="+mn-ea"/>
                <a:cs typeface="+mn-cs"/>
              </a:rPr>
              <a:t>Hongyi</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Xin</a:t>
            </a:r>
            <a:r>
              <a:rPr lang="en-US" sz="1200" kern="1200" dirty="0" smtClean="0">
                <a:solidFill>
                  <a:schemeClr val="tx1"/>
                </a:solidFill>
                <a:latin typeface="+mn-lt"/>
                <a:ea typeface="+mn-ea"/>
                <a:cs typeface="+mn-cs"/>
              </a:rPr>
              <a:t>. I come from Carnegie Mellon University. Here are my colleges:</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Donghyuk</a:t>
            </a:r>
            <a:r>
              <a:rPr lang="en-US" sz="1200" kern="1200" baseline="0" dirty="0" smtClean="0">
                <a:solidFill>
                  <a:schemeClr val="tx1"/>
                </a:solidFill>
                <a:latin typeface="+mn-lt"/>
                <a:ea typeface="+mn-ea"/>
                <a:cs typeface="+mn-cs"/>
              </a:rPr>
              <a:t> Lee, </a:t>
            </a:r>
            <a:r>
              <a:rPr lang="en-US" sz="1200" kern="1200" baseline="0" dirty="0" err="1" smtClean="0">
                <a:solidFill>
                  <a:schemeClr val="tx1"/>
                </a:solidFill>
                <a:latin typeface="+mn-lt"/>
                <a:ea typeface="+mn-ea"/>
                <a:cs typeface="+mn-cs"/>
              </a:rPr>
              <a:t>Farhad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Hormozdiari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Samihan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Yedkar</a:t>
            </a:r>
            <a:r>
              <a:rPr lang="en-US" sz="1200" kern="1200" baseline="0" dirty="0" smtClean="0">
                <a:solidFill>
                  <a:schemeClr val="tx1"/>
                </a:solidFill>
                <a:latin typeface="+mn-lt"/>
                <a:ea typeface="+mn-ea"/>
                <a:cs typeface="+mn-cs"/>
              </a:rPr>
              <a:t>, Can </a:t>
            </a:r>
            <a:r>
              <a:rPr lang="en-US" sz="1200" kern="1200" baseline="0" dirty="0" err="1" smtClean="0">
                <a:solidFill>
                  <a:schemeClr val="tx1"/>
                </a:solidFill>
                <a:latin typeface="+mn-lt"/>
                <a:ea typeface="+mn-ea"/>
                <a:cs typeface="+mn-cs"/>
              </a:rPr>
              <a:t>Alkan</a:t>
            </a:r>
            <a:r>
              <a:rPr lang="en-US" sz="1200" kern="1200" baseline="0" dirty="0" smtClean="0">
                <a:solidFill>
                  <a:schemeClr val="tx1"/>
                </a:solidFill>
                <a:latin typeface="+mn-lt"/>
                <a:ea typeface="+mn-ea"/>
                <a:cs typeface="+mn-cs"/>
              </a:rPr>
              <a:t> and my advisor </a:t>
            </a:r>
            <a:r>
              <a:rPr lang="en-US" sz="1200" kern="1200" baseline="0" dirty="0" err="1" smtClean="0">
                <a:solidFill>
                  <a:schemeClr val="tx1"/>
                </a:solidFill>
                <a:latin typeface="+mn-lt"/>
                <a:ea typeface="+mn-ea"/>
                <a:cs typeface="+mn-cs"/>
              </a:rPr>
              <a:t>Onur</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Mutlu</a:t>
            </a:r>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 Today I’m going to talk</a:t>
            </a:r>
            <a:r>
              <a:rPr lang="en-US" sz="1200" kern="1200" baseline="0" dirty="0" smtClean="0">
                <a:solidFill>
                  <a:schemeClr val="tx1"/>
                </a:solidFill>
                <a:latin typeface="+mn-lt"/>
                <a:ea typeface="+mn-ea"/>
                <a:cs typeface="+mn-cs"/>
              </a:rPr>
              <a:t> about my work: Accelerating Read Mapping with </a:t>
            </a:r>
            <a:r>
              <a:rPr lang="en-US" sz="1200" kern="1200" baseline="0" dirty="0" err="1" smtClean="0">
                <a:solidFill>
                  <a:schemeClr val="tx1"/>
                </a:solidFill>
                <a:latin typeface="+mn-lt"/>
                <a:ea typeface="+mn-ea"/>
                <a:cs typeface="+mn-cs"/>
              </a:rPr>
              <a:t>FastHASH</a:t>
            </a:r>
            <a:r>
              <a:rPr lang="en-US" sz="1200" kern="1200" baseline="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turned out the Hash Table based mappers solve the first 2 challenges pretty well. They guarantee to find all mappings with no more than e errors present.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10</a:t>
            </a:fld>
            <a:endParaRPr lang="en-US"/>
          </a:p>
        </p:txBody>
      </p:sp>
    </p:spTree>
    <p:extLst>
      <p:ext uri="{BB962C8B-B14F-4D97-AF65-F5344CB8AC3E}">
        <p14:creationId xmlns:p14="http://schemas.microsoft.com/office/powerpoint/2010/main" val="2785769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However, hash</a:t>
            </a:r>
            <a:r>
              <a:rPr lang="en-US" baseline="0" dirty="0" smtClean="0"/>
              <a:t> table based mappers also have their problems and here we will talk about the problem as well as our goal.</a:t>
            </a:r>
            <a:endParaRPr lang="en-US" dirty="0" smtClean="0"/>
          </a:p>
          <a:p>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11</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It turns out the performance of existing hash table based mappers is very poor. They are very slow.</a:t>
            </a:r>
          </a:p>
          <a:p>
            <a:endParaRPr lang="en-US" baseline="0" dirty="0" smtClean="0"/>
          </a:p>
          <a:p>
            <a:r>
              <a:rPr lang="en-US" dirty="0" smtClean="0"/>
              <a:t>This is because</a:t>
            </a:r>
            <a:r>
              <a:rPr lang="en-US" baseline="0" dirty="0" smtClean="0"/>
              <a:t> of the expensive verification computation. To perform a verification, the mapper has to access the memory once for the reference genome and conduct many base-pair wise comparisons between the reference genome and the read, in order to locate the errors.</a:t>
            </a:r>
          </a:p>
          <a:p>
            <a:endParaRPr lang="en-US" baseline="0" dirty="0" smtClean="0"/>
          </a:p>
          <a:p>
            <a:r>
              <a:rPr lang="en-US" baseline="0" dirty="0" smtClean="0"/>
              <a:t>In fact, from our profiling result, the verification process can consume up to 95% of the execution time. Moreover, most of the verification calculations are unnecessary.</a:t>
            </a:r>
          </a:p>
          <a:p>
            <a:endParaRPr lang="en-US" baseline="0" dirty="0" smtClean="0"/>
          </a:p>
          <a:p>
            <a:r>
              <a:rPr lang="en-US" baseline="0" dirty="0" smtClean="0"/>
              <a:t>Our goal is to speedup the mapper by reducing the execution time of the verification process.</a:t>
            </a:r>
          </a:p>
          <a:p>
            <a:endParaRPr lang="en-US" baseline="0" dirty="0" smtClean="0"/>
          </a:p>
          <a:p>
            <a:endParaRPr lang="en-US" dirty="0" smtClean="0"/>
          </a:p>
          <a:p>
            <a:r>
              <a:rPr lang="en-US" dirty="0" smtClean="0"/>
              <a:t>***Just</a:t>
            </a:r>
            <a:r>
              <a:rPr lang="en-US" baseline="0" dirty="0" smtClean="0"/>
              <a:t> say it’s too long. Skip the week stuff.</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12</a:t>
            </a:fld>
            <a:endParaRPr lang="en-US"/>
          </a:p>
        </p:txBody>
      </p:sp>
    </p:spTree>
    <p:extLst>
      <p:ext uri="{BB962C8B-B14F-4D97-AF65-F5344CB8AC3E}">
        <p14:creationId xmlns:p14="http://schemas.microsoft.com/office/powerpoint/2010/main" val="3888390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a:t>
            </a:r>
            <a:r>
              <a:rPr lang="en-US" baseline="0" dirty="0" smtClean="0"/>
              <a:t> can we do that? It turns out most of the verification calculations are unnecessary. We observe that usually only 1 out of 1000 potential mapping locations passes the verification process becoming a valid mapping.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also observe that we can get rid of unnecessary verification calculations by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Detecting and rejecting early invalid mappings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and by Reducing the number of potential mappings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13</a:t>
            </a:fld>
            <a:endParaRPr lang="en-US"/>
          </a:p>
        </p:txBody>
      </p:sp>
    </p:spTree>
    <p:extLst>
      <p:ext uri="{BB962C8B-B14F-4D97-AF65-F5344CB8AC3E}">
        <p14:creationId xmlns:p14="http://schemas.microsoft.com/office/powerpoint/2010/main" val="1009937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This</a:t>
            </a:r>
            <a:r>
              <a:rPr lang="en-US" baseline="0" dirty="0" smtClean="0"/>
              <a:t> leads to our 2 key observations.</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14</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Observation</a:t>
            </a:r>
            <a:r>
              <a:rPr lang="en-US" baseline="0" dirty="0" smtClean="0"/>
              <a:t> 1: For valid mappings, Adjacent k-</a:t>
            </a:r>
            <a:r>
              <a:rPr lang="en-US" baseline="0" dirty="0" err="1" smtClean="0"/>
              <a:t>mers</a:t>
            </a:r>
            <a:r>
              <a:rPr lang="en-US" baseline="0" dirty="0" smtClean="0"/>
              <a:t> in the read should also be adjacent in the reference genome.</a:t>
            </a:r>
          </a:p>
          <a:p>
            <a:r>
              <a:rPr lang="en-US" baseline="0" dirty="0" smtClean="0"/>
              <a:t>Hence, mapper can quickly reject mappings that do not satisfy this property.</a:t>
            </a:r>
          </a:p>
          <a:p>
            <a:endParaRPr lang="en-US" baseline="0" dirty="0" smtClean="0"/>
          </a:p>
          <a:p>
            <a:r>
              <a:rPr lang="en-US" baseline="0" dirty="0" smtClean="0"/>
              <a:t>Observation 2: Some k-</a:t>
            </a:r>
            <a:r>
              <a:rPr lang="en-US" baseline="0" dirty="0" err="1" smtClean="0"/>
              <a:t>mers</a:t>
            </a:r>
            <a:r>
              <a:rPr lang="en-US" baseline="0" dirty="0" smtClean="0"/>
              <a:t> are cheaper than others because they have shorter location lists, which means they occur less frequently in the reference genome. Previous work proved that the mapper only needs to examine e+1 k-</a:t>
            </a:r>
            <a:r>
              <a:rPr lang="en-US" baseline="0" dirty="0" err="1" smtClean="0"/>
              <a:t>mers</a:t>
            </a:r>
            <a:r>
              <a:rPr lang="en-US" baseline="0" dirty="0" smtClean="0"/>
              <a:t>’ locations to tolerate e errors.</a:t>
            </a:r>
          </a:p>
          <a:p>
            <a:r>
              <a:rPr lang="en-US" baseline="0" dirty="0" err="1" smtClean="0"/>
              <a:t>Hense</a:t>
            </a:r>
            <a:r>
              <a:rPr lang="en-US" baseline="0" dirty="0" smtClean="0"/>
              <a:t>, the mapper can choose the cheapest e+1 k-</a:t>
            </a:r>
            <a:r>
              <a:rPr lang="en-US" baseline="0" dirty="0" err="1" smtClean="0"/>
              <a:t>mers</a:t>
            </a:r>
            <a:r>
              <a:rPr lang="en-US" baseline="0" dirty="0" smtClean="0"/>
              <a:t> and verify their locations.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15</a:t>
            </a:fld>
            <a:endParaRPr lang="en-US"/>
          </a:p>
        </p:txBody>
      </p:sp>
    </p:spTree>
    <p:extLst>
      <p:ext uri="{BB962C8B-B14F-4D97-AF65-F5344CB8AC3E}">
        <p14:creationId xmlns:p14="http://schemas.microsoft.com/office/powerpoint/2010/main" val="4294768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In our work, </a:t>
            </a:r>
            <a:r>
              <a:rPr lang="en-US" baseline="0" dirty="0" err="1" smtClean="0"/>
              <a:t>FastHASH</a:t>
            </a:r>
            <a:r>
              <a:rPr lang="en-US" baseline="0" dirty="0" smtClean="0"/>
              <a:t>, we have two mechanisms to leverage the two observations respectively.</a:t>
            </a:r>
          </a:p>
        </p:txBody>
      </p:sp>
      <p:sp>
        <p:nvSpPr>
          <p:cNvPr id="4" name="灯片编号占位符 3"/>
          <p:cNvSpPr>
            <a:spLocks noGrp="1"/>
          </p:cNvSpPr>
          <p:nvPr>
            <p:ph type="sldNum" sz="quarter" idx="10"/>
          </p:nvPr>
        </p:nvSpPr>
        <p:spPr/>
        <p:txBody>
          <a:bodyPr/>
          <a:lstStyle/>
          <a:p>
            <a:fld id="{AB959945-7217-484B-8E74-88DC87A74BB0}" type="slidenum">
              <a:rPr lang="en-US" smtClean="0"/>
              <a:pPr/>
              <a:t>16</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In our work, </a:t>
            </a:r>
            <a:r>
              <a:rPr lang="en-US" baseline="0" dirty="0" err="1" smtClean="0"/>
              <a:t>FastHASH</a:t>
            </a:r>
            <a:r>
              <a:rPr lang="en-US" baseline="0" dirty="0" smtClean="0"/>
              <a:t>, we have two mechanisms to leverage the two observations respectively.</a:t>
            </a:r>
          </a:p>
          <a:p>
            <a:endParaRPr lang="en-US" baseline="0" dirty="0" smtClean="0"/>
          </a:p>
          <a:p>
            <a:r>
              <a:rPr lang="en-US" baseline="0" dirty="0" smtClean="0"/>
              <a:t>Mechanism 1: Adjacency Filtering, which ….</a:t>
            </a:r>
          </a:p>
          <a:p>
            <a:r>
              <a:rPr lang="en-US" baseline="0" dirty="0" smtClean="0"/>
              <a:t>Mechanism 2: Cheap k-</a:t>
            </a:r>
            <a:r>
              <a:rPr lang="en-US" baseline="0" dirty="0" err="1" smtClean="0"/>
              <a:t>mer</a:t>
            </a:r>
            <a:r>
              <a:rPr lang="en-US" baseline="0" dirty="0" smtClean="0"/>
              <a:t> Selection, which ….</a:t>
            </a:r>
          </a:p>
          <a:p>
            <a:endParaRPr lang="en-US" baseline="0" dirty="0" smtClean="0"/>
          </a:p>
          <a:p>
            <a:r>
              <a:rPr lang="en-US" baseline="0" dirty="0" smtClean="0"/>
              <a:t>Let us first take a look at Adjacency Filtering.</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17</a:t>
            </a:fld>
            <a:endParaRPr lang="en-US"/>
          </a:p>
        </p:txBody>
      </p:sp>
    </p:spTree>
    <p:extLst>
      <p:ext uri="{BB962C8B-B14F-4D97-AF65-F5344CB8AC3E}">
        <p14:creationId xmlns:p14="http://schemas.microsoft.com/office/powerpoint/2010/main" val="2361547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AF is to detect invalid mappings at early stage.</a:t>
            </a:r>
          </a:p>
          <a:p>
            <a:endParaRPr lang="en-US" dirty="0" smtClean="0"/>
          </a:p>
          <a:p>
            <a:r>
              <a:rPr lang="en-US" dirty="0" smtClean="0"/>
              <a:t>This</a:t>
            </a:r>
            <a:r>
              <a:rPr lang="en-US" baseline="0" dirty="0" smtClean="0"/>
              <a:t> is based on the insight that, for a valid mapping, adjacent k-</a:t>
            </a:r>
            <a:r>
              <a:rPr lang="en-US" baseline="0" dirty="0" err="1" smtClean="0"/>
              <a:t>mers</a:t>
            </a:r>
            <a:r>
              <a:rPr lang="en-US" baseline="0" dirty="0" smtClean="0"/>
              <a:t> in the read are also adjacent in the reference genome.</a:t>
            </a:r>
          </a:p>
          <a:p>
            <a:r>
              <a:rPr lang="en-US" baseline="0" dirty="0" smtClean="0"/>
              <a:t>Let’s take a look at the previous example. The read is divided into 3 k-</a:t>
            </a:r>
            <a:r>
              <a:rPr lang="en-US" baseline="0" dirty="0" err="1" smtClean="0"/>
              <a:t>mers</a:t>
            </a:r>
            <a:r>
              <a:rPr lang="en-US" baseline="0" dirty="0" smtClean="0"/>
              <a:t> and they occur at different locations in the reference genome</a:t>
            </a:r>
          </a:p>
          <a:p>
            <a:endParaRPr lang="en-US" baseline="0" dirty="0" smtClean="0"/>
          </a:p>
          <a:p>
            <a:r>
              <a:rPr lang="en-US" baseline="0" dirty="0" smtClean="0"/>
              <a:t>From the figure, we can see that, only the location in the blue box is a valid mapping, as the three adjacent k-</a:t>
            </a:r>
            <a:r>
              <a:rPr lang="en-US" baseline="0" dirty="0" err="1" smtClean="0"/>
              <a:t>mers</a:t>
            </a:r>
            <a:r>
              <a:rPr lang="en-US" baseline="0" dirty="0" smtClean="0"/>
              <a:t> of the read are adjacent in the reference genome. Other locations are all invalid mappings because they only maps to a single isolated k-</a:t>
            </a:r>
            <a:r>
              <a:rPr lang="en-US" baseline="0" dirty="0" err="1" smtClean="0"/>
              <a:t>mers</a:t>
            </a:r>
            <a:r>
              <a:rPr lang="en-US" baseline="0" dirty="0" smtClean="0"/>
              <a:t> from the read.</a:t>
            </a:r>
          </a:p>
          <a:p>
            <a:endParaRPr lang="en-US" baseline="0" dirty="0" smtClean="0"/>
          </a:p>
          <a:p>
            <a:r>
              <a:rPr lang="en-US" baseline="0" dirty="0" smtClean="0"/>
              <a:t>The key idea is instead of performing the expensive verification calculation, we can search for adjacent locations in the k-</a:t>
            </a:r>
            <a:r>
              <a:rPr lang="en-US" baseline="0" dirty="0" err="1" smtClean="0"/>
              <a:t>mers</a:t>
            </a:r>
            <a:r>
              <a:rPr lang="en-US" baseline="0" dirty="0" smtClean="0"/>
              <a:t>’ location lists and if more than e k-</a:t>
            </a:r>
            <a:r>
              <a:rPr lang="en-US" baseline="0" dirty="0" err="1" smtClean="0"/>
              <a:t>mers</a:t>
            </a:r>
            <a:r>
              <a:rPr lang="en-US" baseline="0" dirty="0" smtClean="0"/>
              <a:t> fail this process, we know there must be more than e errors presenting hence concluding the mapping is invalid</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18</a:t>
            </a:fld>
            <a:endParaRPr lang="en-US"/>
          </a:p>
        </p:txBody>
      </p:sp>
    </p:spTree>
    <p:extLst>
      <p:ext uri="{BB962C8B-B14F-4D97-AF65-F5344CB8AC3E}">
        <p14:creationId xmlns:p14="http://schemas.microsoft.com/office/powerpoint/2010/main" val="3238538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Let us look back to the previous example. With Adjacency Filtering, we still traverse the location lists but with each location, before the verification, we check if adjacent locations are in adjacent k-</a:t>
            </a:r>
            <a:r>
              <a:rPr lang="en-US" baseline="0" dirty="0" err="1" smtClean="0"/>
              <a:t>mers</a:t>
            </a:r>
            <a:r>
              <a:rPr lang="en-US" baseline="0" dirty="0" smtClean="0"/>
              <a:t>’ location lists.</a:t>
            </a:r>
          </a:p>
          <a:p>
            <a:endParaRPr lang="en-US" baseline="0" dirty="0" smtClean="0"/>
          </a:p>
          <a:p>
            <a:r>
              <a:rPr lang="en-US" baseline="0" dirty="0" smtClean="0"/>
              <a:t>In this case, with location 12 from the first k-</a:t>
            </a:r>
            <a:r>
              <a:rPr lang="en-US" baseline="0" dirty="0" err="1" smtClean="0"/>
              <a:t>mer</a:t>
            </a:r>
            <a:r>
              <a:rPr lang="en-US" baseline="0" dirty="0" smtClean="0"/>
              <a:t>, and the k-</a:t>
            </a:r>
            <a:r>
              <a:rPr lang="en-US" baseline="0" dirty="0" err="1" smtClean="0"/>
              <a:t>mer</a:t>
            </a:r>
            <a:r>
              <a:rPr lang="en-US" baseline="0" dirty="0" smtClean="0"/>
              <a:t> length being 12, we will be looking for location 24 in the second k-</a:t>
            </a:r>
            <a:r>
              <a:rPr lang="en-US" baseline="0" dirty="0" err="1" smtClean="0"/>
              <a:t>mer’s</a:t>
            </a:r>
            <a:r>
              <a:rPr lang="en-US" baseline="0" dirty="0" smtClean="0"/>
              <a:t> location lists, which is there and the third k-</a:t>
            </a:r>
            <a:r>
              <a:rPr lang="en-US" baseline="0" dirty="0" err="1" smtClean="0"/>
              <a:t>mer’s</a:t>
            </a:r>
            <a:r>
              <a:rPr lang="en-US" baseline="0" dirty="0" smtClean="0"/>
              <a:t> location list, which is also there. Because all adjacent locations are found in adjacent k-</a:t>
            </a:r>
            <a:r>
              <a:rPr lang="en-US" baseline="0" dirty="0" err="1" smtClean="0"/>
              <a:t>mers</a:t>
            </a:r>
            <a:r>
              <a:rPr lang="en-US" baseline="0" dirty="0" smtClean="0"/>
              <a:t>, we pass location 12 towards the verification process.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the next location, 324, we search for adjacent location 336 in 2</a:t>
            </a:r>
            <a:r>
              <a:rPr lang="en-US" baseline="30000" dirty="0" smtClean="0"/>
              <a:t>nd</a:t>
            </a:r>
            <a:r>
              <a:rPr lang="en-US" baseline="0" dirty="0" smtClean="0"/>
              <a:t> k-</a:t>
            </a:r>
            <a:r>
              <a:rPr lang="en-US" baseline="0" dirty="0" err="1" smtClean="0"/>
              <a:t>mer</a:t>
            </a:r>
            <a:r>
              <a:rPr lang="en-US" baseline="0" dirty="0" smtClean="0"/>
              <a:t> and it’s not there. We conclude there must be at least an error and skip the verification process and move on to the next location </a:t>
            </a:r>
            <a:r>
              <a:rPr lang="en-US" sz="1200" b="0" dirty="0" smtClean="0">
                <a:solidFill>
                  <a:schemeClr val="accent1"/>
                </a:solidFill>
              </a:rPr>
              <a:t>577.</a:t>
            </a:r>
            <a:r>
              <a:rPr lang="en-US" sz="1200" b="0" baseline="0" dirty="0" smtClean="0">
                <a:solidFill>
                  <a:schemeClr val="accent1"/>
                </a:solidFill>
              </a:rPr>
              <a:t> We search for adjacent location 589, which is also not there. Then we move to the next 940 and search for 952, which is also not there. So on and so forth for all locations. In this way, we only do verification once and that is for the single valid mapping of this read.</a:t>
            </a:r>
            <a:endParaRPr lang="en-US" baseline="0" dirty="0" smtClean="0"/>
          </a:p>
          <a:p>
            <a:endParaRPr lang="en-US" baseline="0" dirty="0" smtClean="0"/>
          </a:p>
        </p:txBody>
      </p:sp>
      <p:sp>
        <p:nvSpPr>
          <p:cNvPr id="4" name="灯片编号占位符 3"/>
          <p:cNvSpPr>
            <a:spLocks noGrp="1"/>
          </p:cNvSpPr>
          <p:nvPr>
            <p:ph type="sldNum" sz="quarter" idx="10"/>
          </p:nvPr>
        </p:nvSpPr>
        <p:spPr/>
        <p:txBody>
          <a:bodyPr/>
          <a:lstStyle/>
          <a:p>
            <a:fld id="{AB959945-7217-484B-8E74-88DC87A74BB0}" type="slidenum">
              <a:rPr lang="en-US" smtClean="0"/>
              <a:pPr/>
              <a:t>19</a:t>
            </a:fld>
            <a:endParaRPr lang="en-US"/>
          </a:p>
        </p:txBody>
      </p:sp>
    </p:spTree>
    <p:extLst>
      <p:ext uri="{BB962C8B-B14F-4D97-AF65-F5344CB8AC3E}">
        <p14:creationId xmlns:p14="http://schemas.microsoft.com/office/powerpoint/2010/main" val="2468196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2</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In our work, </a:t>
            </a:r>
            <a:r>
              <a:rPr lang="en-US" baseline="0" dirty="0" err="1" smtClean="0"/>
              <a:t>FastHASH</a:t>
            </a:r>
            <a:r>
              <a:rPr lang="en-US" baseline="0" dirty="0" smtClean="0"/>
              <a:t>, we have two mechanisms to leverage the two observations respectively.</a:t>
            </a:r>
          </a:p>
          <a:p>
            <a:endParaRPr lang="en-US" baseline="0" dirty="0" smtClean="0"/>
          </a:p>
          <a:p>
            <a:r>
              <a:rPr lang="en-US" baseline="0" dirty="0" smtClean="0"/>
              <a:t>Mechanism 1: Adjacency Filtering, which ….</a:t>
            </a:r>
          </a:p>
          <a:p>
            <a:r>
              <a:rPr lang="en-US" baseline="0" dirty="0" smtClean="0"/>
              <a:t>Mechanism 2: Cheap k-</a:t>
            </a:r>
            <a:r>
              <a:rPr lang="en-US" baseline="0" dirty="0" err="1" smtClean="0"/>
              <a:t>mer</a:t>
            </a:r>
            <a:r>
              <a:rPr lang="en-US" baseline="0" dirty="0" smtClean="0"/>
              <a:t> Selection, which ….</a:t>
            </a:r>
          </a:p>
          <a:p>
            <a:endParaRPr lang="en-US" baseline="0" dirty="0" smtClean="0"/>
          </a:p>
          <a:p>
            <a:r>
              <a:rPr lang="en-US" baseline="0" dirty="0" smtClean="0"/>
              <a:t>Let us first take a look at Adjacency Filtering.</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20</a:t>
            </a:fld>
            <a:endParaRPr lang="en-US"/>
          </a:p>
        </p:txBody>
      </p:sp>
    </p:spTree>
    <p:extLst>
      <p:ext uri="{BB962C8B-B14F-4D97-AF65-F5344CB8AC3E}">
        <p14:creationId xmlns:p14="http://schemas.microsoft.com/office/powerpoint/2010/main" val="2361547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goal of Cheap K-</a:t>
            </a:r>
            <a:r>
              <a:rPr lang="en-US" dirty="0" err="1" smtClean="0"/>
              <a:t>mer</a:t>
            </a:r>
            <a:r>
              <a:rPr lang="en-US" dirty="0" smtClean="0"/>
              <a:t> Selection is to reduce the number of potential mappings</a:t>
            </a:r>
          </a:p>
          <a:p>
            <a:endParaRPr lang="en-US" dirty="0" smtClean="0"/>
          </a:p>
          <a:p>
            <a:r>
              <a:rPr lang="en-US" dirty="0" smtClean="0"/>
              <a:t>The key insight is that the</a:t>
            </a:r>
            <a:r>
              <a:rPr lang="en-US" baseline="0" dirty="0" smtClean="0"/>
              <a:t> k-</a:t>
            </a:r>
            <a:r>
              <a:rPr lang="en-US" baseline="0" dirty="0" err="1" smtClean="0"/>
              <a:t>mers</a:t>
            </a:r>
            <a:r>
              <a:rPr lang="en-US" baseline="0" dirty="0" smtClean="0"/>
              <a:t> have different cost to examine. Some k-</a:t>
            </a:r>
            <a:r>
              <a:rPr lang="en-US" baseline="0" dirty="0" err="1" smtClean="0"/>
              <a:t>mers</a:t>
            </a:r>
            <a:r>
              <a:rPr lang="en-US" baseline="0" dirty="0" smtClean="0"/>
              <a:t> are cheaper as they have fewer locations in their location lists than others, which also means they occur less frequently in the reference genome.</a:t>
            </a:r>
          </a:p>
          <a:p>
            <a:endParaRPr lang="en-US" baseline="0" dirty="0" smtClean="0"/>
          </a:p>
          <a:p>
            <a:r>
              <a:rPr lang="en-US" baseline="0" dirty="0" smtClean="0"/>
              <a:t>The key idea is to sort the k-</a:t>
            </a:r>
            <a:r>
              <a:rPr lang="en-US" baseline="0" dirty="0" err="1" smtClean="0"/>
              <a:t>mers</a:t>
            </a:r>
            <a:r>
              <a:rPr lang="en-US" baseline="0" dirty="0" smtClean="0"/>
              <a:t> based on their number of locations and select the k-</a:t>
            </a:r>
            <a:r>
              <a:rPr lang="en-US" baseline="0" dirty="0" err="1" smtClean="0"/>
              <a:t>mers</a:t>
            </a:r>
            <a:r>
              <a:rPr lang="en-US" baseline="0" dirty="0" smtClean="0"/>
              <a:t> with fewest locations to verify.</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21</a:t>
            </a:fld>
            <a:endParaRPr lang="en-US"/>
          </a:p>
        </p:txBody>
      </p:sp>
    </p:spTree>
    <p:extLst>
      <p:ext uri="{BB962C8B-B14F-4D97-AF65-F5344CB8AC3E}">
        <p14:creationId xmlns:p14="http://schemas.microsoft.com/office/powerpoint/2010/main" val="20206848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example,</a:t>
            </a:r>
            <a:r>
              <a:rPr lang="en-US" baseline="0" dirty="0" smtClean="0"/>
              <a:t> we have a longer read which can be divided into 6 k-</a:t>
            </a:r>
            <a:r>
              <a:rPr lang="en-US" baseline="0" dirty="0" err="1" smtClean="0"/>
              <a:t>mers</a:t>
            </a:r>
            <a:r>
              <a:rPr lang="en-US" baseline="0" dirty="0" smtClean="0"/>
              <a:t>. The error tolerance threshold e is set to 2, which means we need to select at least 3 k-</a:t>
            </a:r>
            <a:r>
              <a:rPr lang="en-US" baseline="0" dirty="0" err="1" smtClean="0"/>
              <a:t>mers</a:t>
            </a:r>
            <a:r>
              <a:rPr lang="en-US" baseline="0" dirty="0" smtClean="0"/>
              <a:t> to verify their locations. </a:t>
            </a:r>
          </a:p>
          <a:p>
            <a:endParaRPr lang="en-US" baseline="0" dirty="0" smtClean="0"/>
          </a:p>
          <a:p>
            <a:r>
              <a:rPr lang="en-US" baseline="0" dirty="0" smtClean="0"/>
              <a:t>Here is the location list of a k-mer. The first several entries here are locations while the last entry summarizes the number of locations of this k-mer.</a:t>
            </a:r>
          </a:p>
          <a:p>
            <a:endParaRPr lang="en-US" baseline="0" dirty="0" smtClean="0"/>
          </a:p>
          <a:p>
            <a:r>
              <a:rPr lang="en-US" baseline="0" dirty="0" smtClean="0"/>
              <a:t>We can see that for this read, some of the k-</a:t>
            </a:r>
            <a:r>
              <a:rPr lang="en-US" baseline="0" dirty="0" err="1" smtClean="0"/>
              <a:t>mers</a:t>
            </a:r>
            <a:r>
              <a:rPr lang="en-US" baseline="0" dirty="0" smtClean="0"/>
              <a:t> are cheap, having fewer than 10 locations, whereas some of them are expensive, having </a:t>
            </a:r>
            <a:r>
              <a:rPr lang="en-US" baseline="0" dirty="0" err="1" smtClean="0"/>
              <a:t>morethan</a:t>
            </a:r>
            <a:r>
              <a:rPr lang="en-US" baseline="0" dirty="0" smtClean="0"/>
              <a:t> thousands of locations.</a:t>
            </a:r>
          </a:p>
          <a:p>
            <a:endParaRPr lang="en-US" baseline="0" dirty="0" smtClean="0"/>
          </a:p>
          <a:p>
            <a:r>
              <a:rPr lang="en-US" baseline="0" dirty="0" smtClean="0"/>
              <a:t>Previous work selects k-</a:t>
            </a:r>
            <a:r>
              <a:rPr lang="en-US" baseline="0" dirty="0" err="1" smtClean="0"/>
              <a:t>mers</a:t>
            </a:r>
            <a:r>
              <a:rPr lang="en-US" baseline="0" dirty="0" smtClean="0"/>
              <a:t> at uniform locations, hence verifying 3004 locations. </a:t>
            </a:r>
            <a:r>
              <a:rPr lang="en-US" baseline="0" dirty="0" err="1" smtClean="0"/>
              <a:t>FastHASH</a:t>
            </a:r>
            <a:r>
              <a:rPr lang="en-US" baseline="0" dirty="0" smtClean="0"/>
              <a:t> however, selects only the cheap k-</a:t>
            </a:r>
            <a:r>
              <a:rPr lang="en-US" baseline="0" dirty="0" err="1" smtClean="0"/>
              <a:t>mers</a:t>
            </a:r>
            <a:r>
              <a:rPr lang="en-US" baseline="0" dirty="0" smtClean="0"/>
              <a:t> and verifies only 6 locations.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22</a:t>
            </a:fld>
            <a:endParaRPr lang="en-US"/>
          </a:p>
        </p:txBody>
      </p:sp>
    </p:spTree>
    <p:extLst>
      <p:ext uri="{BB962C8B-B14F-4D97-AF65-F5344CB8AC3E}">
        <p14:creationId xmlns:p14="http://schemas.microsoft.com/office/powerpoint/2010/main" val="26344810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let’s see the results of </a:t>
            </a:r>
            <a:r>
              <a:rPr lang="en-US" dirty="0" err="1" smtClean="0"/>
              <a:t>FastHASH</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23</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We implemented </a:t>
            </a:r>
            <a:r>
              <a:rPr lang="en-US" dirty="0" err="1" smtClean="0"/>
              <a:t>FastHASH</a:t>
            </a:r>
            <a:r>
              <a:rPr lang="en-US" dirty="0" smtClean="0"/>
              <a:t> on top of state-of</a:t>
            </a:r>
            <a:r>
              <a:rPr lang="en-US" baseline="0" dirty="0" smtClean="0"/>
              <a:t>-the-art mapper </a:t>
            </a:r>
            <a:r>
              <a:rPr lang="en-US" baseline="0" dirty="0" err="1" smtClean="0"/>
              <a:t>mrFAST</a:t>
            </a:r>
            <a:r>
              <a:rPr lang="en-US" baseline="0" dirty="0" smtClean="0"/>
              <a:t>, updating it to a new version 2.5</a:t>
            </a:r>
            <a:endParaRPr lang="en-US" dirty="0" smtClean="0"/>
          </a:p>
          <a:p>
            <a:endParaRPr lang="en-US" dirty="0" smtClean="0"/>
          </a:p>
          <a:p>
            <a:r>
              <a:rPr lang="en-US" dirty="0" smtClean="0"/>
              <a:t>We evaluated the algorithm on two data</a:t>
            </a:r>
            <a:r>
              <a:rPr lang="en-US" baseline="0" dirty="0" smtClean="0"/>
              <a:t> sets.</a:t>
            </a:r>
          </a:p>
          <a:p>
            <a:endParaRPr lang="en-US" baseline="0" dirty="0" smtClean="0"/>
          </a:p>
          <a:p>
            <a:r>
              <a:rPr lang="en-US" dirty="0" smtClean="0"/>
              <a:t>Data</a:t>
            </a:r>
            <a:r>
              <a:rPr lang="en-US" baseline="0" dirty="0" smtClean="0"/>
              <a:t> set one are real read sets generated from </a:t>
            </a:r>
            <a:r>
              <a:rPr lang="en-US" baseline="0" dirty="0" err="1" smtClean="0"/>
              <a:t>illumina</a:t>
            </a:r>
            <a:r>
              <a:rPr lang="en-US" baseline="0" dirty="0" smtClean="0"/>
              <a:t> platform.</a:t>
            </a:r>
          </a:p>
          <a:p>
            <a:endParaRPr lang="en-US" baseline="0" dirty="0" smtClean="0"/>
          </a:p>
          <a:p>
            <a:r>
              <a:rPr lang="en-US" baseline="0" dirty="0" smtClean="0"/>
              <a:t>Data set two are simulated read sets generated from the reference genome.</a:t>
            </a:r>
          </a:p>
          <a:p>
            <a:endParaRPr lang="en-US" baseline="0" dirty="0" smtClean="0"/>
          </a:p>
          <a:p>
            <a:r>
              <a:rPr lang="en-US" baseline="0" dirty="0" smtClean="0"/>
              <a:t>All the evaluations were obtained from an Intel Core i7 Sandy Bridge machine with 16GB of main memory</a:t>
            </a:r>
          </a:p>
        </p:txBody>
      </p:sp>
      <p:sp>
        <p:nvSpPr>
          <p:cNvPr id="4" name="灯片编号占位符 3"/>
          <p:cNvSpPr>
            <a:spLocks noGrp="1"/>
          </p:cNvSpPr>
          <p:nvPr>
            <p:ph type="sldNum" sz="quarter" idx="10"/>
          </p:nvPr>
        </p:nvSpPr>
        <p:spPr/>
        <p:txBody>
          <a:bodyPr/>
          <a:lstStyle/>
          <a:p>
            <a:fld id="{AB959945-7217-484B-8E74-88DC87A74BB0}" type="slidenum">
              <a:rPr lang="en-US" smtClean="0"/>
              <a:pPr/>
              <a:t>24</a:t>
            </a:fld>
            <a:endParaRPr lang="en-US"/>
          </a:p>
        </p:txBody>
      </p:sp>
    </p:spTree>
    <p:extLst>
      <p:ext uri="{BB962C8B-B14F-4D97-AF65-F5344CB8AC3E}">
        <p14:creationId xmlns:p14="http://schemas.microsoft.com/office/powerpoint/2010/main" val="2471907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we present the performance result of </a:t>
            </a:r>
            <a:r>
              <a:rPr lang="en-US" baseline="0" dirty="0" err="1" smtClean="0"/>
              <a:t>FastHASH</a:t>
            </a:r>
            <a:r>
              <a:rPr lang="en-US" baseline="0" dirty="0" smtClean="0"/>
              <a:t>, which is the speedup verses the old </a:t>
            </a:r>
            <a:r>
              <a:rPr lang="en-US" baseline="0" dirty="0" err="1" smtClean="0"/>
              <a:t>mrFAST</a:t>
            </a:r>
            <a:r>
              <a:rPr lang="en-US" baseline="0" dirty="0" smtClean="0"/>
              <a:t>.</a:t>
            </a:r>
          </a:p>
          <a:p>
            <a:endParaRPr lang="en-US" baseline="0" dirty="0" smtClean="0"/>
          </a:p>
          <a:p>
            <a:r>
              <a:rPr lang="en-US" baseline="0" dirty="0" smtClean="0"/>
              <a:t>We run the program with different error threshold e.</a:t>
            </a:r>
          </a:p>
          <a:p>
            <a:r>
              <a:rPr lang="en-US" baseline="0" dirty="0" smtClean="0"/>
              <a:t>And the x axis shows the error threshold e.</a:t>
            </a:r>
          </a:p>
          <a:p>
            <a:r>
              <a:rPr lang="en-US" baseline="0" dirty="0" smtClean="0"/>
              <a:t>The y axis shows the times of speedup.</a:t>
            </a:r>
          </a:p>
          <a:p>
            <a:r>
              <a:rPr lang="en-US" baseline="0" dirty="0" smtClean="0"/>
              <a:t>The data is obtained with different read sets as well.</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From this graph, we can see that</a:t>
            </a:r>
            <a:r>
              <a:rPr lang="en-US" baseline="0" dirty="0" smtClean="0"/>
              <a:t> </a:t>
            </a:r>
            <a:r>
              <a:rPr lang="en-US" sz="1200" dirty="0" smtClean="0">
                <a:solidFill>
                  <a:srgbClr val="000090"/>
                </a:solidFill>
              </a:rPr>
              <a:t>With </a:t>
            </a:r>
            <a:r>
              <a:rPr lang="en-US" sz="1200" dirty="0" err="1" smtClean="0">
                <a:solidFill>
                  <a:srgbClr val="000090"/>
                </a:solidFill>
              </a:rPr>
              <a:t>FastHASH</a:t>
            </a:r>
            <a:r>
              <a:rPr lang="en-US" sz="1200" dirty="0" smtClean="0">
                <a:solidFill>
                  <a:srgbClr val="000090"/>
                </a:solidFill>
              </a:rPr>
              <a:t>, </a:t>
            </a:r>
            <a:r>
              <a:rPr lang="en-US" sz="1200" dirty="0" err="1" smtClean="0">
                <a:solidFill>
                  <a:srgbClr val="000090"/>
                </a:solidFill>
              </a:rPr>
              <a:t>mrFAST</a:t>
            </a:r>
            <a:r>
              <a:rPr lang="en-US" sz="1200" dirty="0" smtClean="0">
                <a:solidFill>
                  <a:srgbClr val="000090"/>
                </a:solidFill>
              </a:rPr>
              <a:t> obtains up to 19x speedup over previous version.</a:t>
            </a:r>
            <a:endParaRPr lang="en-US"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25</a:t>
            </a:fld>
            <a:endParaRPr lang="en-US"/>
          </a:p>
        </p:txBody>
      </p:sp>
    </p:spTree>
    <p:extLst>
      <p:ext uri="{BB962C8B-B14F-4D97-AF65-F5344CB8AC3E}">
        <p14:creationId xmlns:p14="http://schemas.microsoft.com/office/powerpoint/2010/main" val="33698572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graph shows where the speedup comes from.</a:t>
            </a:r>
          </a:p>
          <a:p>
            <a:endParaRPr lang="en-US" baseline="0" dirty="0" smtClean="0"/>
          </a:p>
          <a:p>
            <a:r>
              <a:rPr lang="en-US" baseline="0" dirty="0" smtClean="0"/>
              <a:t>In this graph, we show the reduction of potential mappings with </a:t>
            </a:r>
            <a:r>
              <a:rPr lang="en-US" baseline="0" dirty="0" err="1" smtClean="0"/>
              <a:t>FastHASH</a:t>
            </a:r>
            <a:r>
              <a:rPr lang="en-US" baseline="0" dirty="0" smtClean="0"/>
              <a:t>. The x axis shows the error threshold e and the y axis shows the number of potential mappings. Notice that y axis is log10 scaled.</a:t>
            </a:r>
          </a:p>
          <a:p>
            <a:endParaRPr lang="en-US" baseline="0" dirty="0" smtClean="0"/>
          </a:p>
          <a:p>
            <a:r>
              <a:rPr lang="en-US" baseline="0" dirty="0" smtClean="0"/>
              <a:t>With </a:t>
            </a:r>
            <a:r>
              <a:rPr lang="en-US" baseline="0" dirty="0" err="1" smtClean="0"/>
              <a:t>FastHASH</a:t>
            </a:r>
            <a:r>
              <a:rPr lang="en-US" baseline="0" dirty="0" smtClean="0"/>
              <a:t>, we observe that over 99% of the potential mappings are filtered out at low cost, reducing a large amount of verification calculation.</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a:p>
        </p:txBody>
      </p:sp>
    </p:spTree>
    <p:extLst>
      <p:ext uri="{BB962C8B-B14F-4D97-AF65-F5344CB8AC3E}">
        <p14:creationId xmlns:p14="http://schemas.microsoft.com/office/powerpoint/2010/main" val="2315828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also have</a:t>
            </a:r>
            <a:r>
              <a:rPr lang="en-US" baseline="0" dirty="0" smtClean="0"/>
              <a:t> other key results in the paper. Here we briefly shows that </a:t>
            </a:r>
            <a:r>
              <a:rPr lang="en-US" baseline="0" dirty="0" err="1" smtClean="0"/>
              <a:t>FastHASH</a:t>
            </a:r>
            <a:r>
              <a:rPr lang="en-US" baseline="0" dirty="0" smtClean="0"/>
              <a:t> does not degrade the mapping quality of the mapper.</a:t>
            </a:r>
          </a:p>
          <a:p>
            <a:endParaRPr lang="en-US" baseline="0" dirty="0" smtClean="0"/>
          </a:p>
          <a:p>
            <a:r>
              <a:rPr lang="en-US" baseline="0" dirty="0" smtClean="0"/>
              <a:t>First, </a:t>
            </a:r>
            <a:r>
              <a:rPr lang="en-US" baseline="0" dirty="0" err="1" smtClean="0"/>
              <a:t>FastHASH</a:t>
            </a:r>
            <a:r>
              <a:rPr lang="en-US" baseline="0" dirty="0" smtClean="0"/>
              <a:t> does not reduce the number of mappings for a read.</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a:p>
        </p:txBody>
      </p:sp>
    </p:spTree>
    <p:extLst>
      <p:ext uri="{BB962C8B-B14F-4D97-AF65-F5344CB8AC3E}">
        <p14:creationId xmlns:p14="http://schemas.microsoft.com/office/powerpoint/2010/main" val="32167311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a:t>
            </a:r>
            <a:r>
              <a:rPr lang="en-US" baseline="0" dirty="0" smtClean="0"/>
              <a:t> I conclude.</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28</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this work, we talked about the problem, which is poor performance of existing </a:t>
            </a:r>
            <a:r>
              <a:rPr lang="en-US" dirty="0" smtClean="0"/>
              <a:t>read mappers to map billion of short reads to the reference genome, in the presence of errors.</a:t>
            </a:r>
          </a:p>
          <a:p>
            <a:endParaRPr lang="en-US" dirty="0" smtClean="0"/>
          </a:p>
          <a:p>
            <a:r>
              <a:rPr lang="en-US" dirty="0" smtClean="0"/>
              <a:t>We made</a:t>
            </a:r>
            <a:r>
              <a:rPr lang="en-US" baseline="0" dirty="0" smtClean="0"/>
              <a:t> the observation that most of the verification calculations are unnecessary.</a:t>
            </a:r>
          </a:p>
          <a:p>
            <a:endParaRPr lang="en-US" baseline="0" dirty="0" smtClean="0"/>
          </a:p>
          <a:p>
            <a:r>
              <a:rPr lang="en-US" baseline="0" dirty="0" smtClean="0"/>
              <a:t>The key idea of </a:t>
            </a:r>
            <a:r>
              <a:rPr lang="en-US" baseline="0" dirty="0" err="1" smtClean="0"/>
              <a:t>FastHASH</a:t>
            </a:r>
            <a:r>
              <a:rPr lang="en-US" baseline="0" dirty="0" smtClean="0"/>
              <a:t> is to reduce the cost of unnecessary verification calculations.</a:t>
            </a:r>
          </a:p>
          <a:p>
            <a:r>
              <a:rPr lang="en-US" baseline="0" dirty="0" smtClean="0"/>
              <a:t>We have 2 mechanisms:</a:t>
            </a:r>
          </a:p>
          <a:p>
            <a:r>
              <a:rPr lang="en-US" baseline="0" dirty="0" smtClean="0"/>
              <a:t>The first one rejects invalid mappings early, which is AF.</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second one </a:t>
            </a:r>
            <a:r>
              <a:rPr lang="en-US" dirty="0" smtClean="0"/>
              <a:t>Reduces the number of possible mappings to examine,</a:t>
            </a:r>
            <a:r>
              <a:rPr lang="en-US" baseline="0" dirty="0" smtClean="0"/>
              <a:t> which is </a:t>
            </a:r>
            <a:r>
              <a:rPr lang="en-US" dirty="0" smtClean="0"/>
              <a:t>Cheap K-</a:t>
            </a:r>
            <a:r>
              <a:rPr lang="en-US" dirty="0" err="1" smtClean="0"/>
              <a:t>mer</a:t>
            </a:r>
            <a:r>
              <a:rPr lang="en-US" dirty="0" smtClean="0"/>
              <a:t> Selection</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As</a:t>
            </a:r>
            <a:r>
              <a:rPr lang="en-US" baseline="0" dirty="0" smtClean="0"/>
              <a:t> a result, we achieved up to 19x speedup over previous state-of-the-art mapper</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29</a:t>
            </a:fld>
            <a:endParaRPr lang="en-US"/>
          </a:p>
        </p:txBody>
      </p:sp>
    </p:spTree>
    <p:extLst>
      <p:ext uri="{BB962C8B-B14F-4D97-AF65-F5344CB8AC3E}">
        <p14:creationId xmlns:p14="http://schemas.microsoft.com/office/powerpoint/2010/main" val="3836392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kern="1200" dirty="0" smtClean="0">
                <a:solidFill>
                  <a:schemeClr val="tx1"/>
                </a:solidFill>
                <a:latin typeface="+mn-lt"/>
                <a:ea typeface="+mn-ea"/>
                <a:cs typeface="+mn-cs"/>
              </a:rPr>
              <a:t>First of all, what is Read</a:t>
            </a:r>
            <a:r>
              <a:rPr lang="en-US" sz="1200" kern="1200" baseline="0" dirty="0" smtClean="0">
                <a:solidFill>
                  <a:schemeClr val="tx1"/>
                </a:solidFill>
                <a:latin typeface="+mn-lt"/>
                <a:ea typeface="+mn-ea"/>
                <a:cs typeface="+mn-cs"/>
              </a:rPr>
              <a:t> mapping. </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3</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acknowledge supports</a:t>
            </a:r>
            <a:r>
              <a:rPr lang="en-US" baseline="0" dirty="0" smtClean="0"/>
              <a:t> from institutes listed here, for their support of this work.</a:t>
            </a:r>
          </a:p>
          <a:p>
            <a:endParaRPr lang="en-US" baseline="0" dirty="0" smtClean="0"/>
          </a:p>
          <a:p>
            <a:r>
              <a:rPr lang="en-US" baseline="0" dirty="0" smtClean="0"/>
              <a:t>Authorship, collaboration and support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30</a:t>
            </a:fld>
            <a:endParaRPr lang="en-US"/>
          </a:p>
        </p:txBody>
      </p:sp>
    </p:spTree>
    <p:extLst>
      <p:ext uri="{BB962C8B-B14F-4D97-AF65-F5344CB8AC3E}">
        <p14:creationId xmlns:p14="http://schemas.microsoft.com/office/powerpoint/2010/main" val="3631916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Hi everyone, I’m </a:t>
            </a:r>
            <a:r>
              <a:rPr lang="en-US" sz="1200" kern="1200" dirty="0" err="1" smtClean="0">
                <a:solidFill>
                  <a:schemeClr val="tx1"/>
                </a:solidFill>
                <a:latin typeface="+mn-lt"/>
                <a:ea typeface="+mn-ea"/>
                <a:cs typeface="+mn-cs"/>
              </a:rPr>
              <a:t>Hongyi</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Xin</a:t>
            </a:r>
            <a:r>
              <a:rPr lang="en-US" sz="1200" kern="1200" dirty="0" smtClean="0">
                <a:solidFill>
                  <a:schemeClr val="tx1"/>
                </a:solidFill>
                <a:latin typeface="+mn-lt"/>
                <a:ea typeface="+mn-ea"/>
                <a:cs typeface="+mn-cs"/>
              </a:rPr>
              <a:t>. I come from Carnegie Mellon University. Here are my colleges:</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Donghyuk</a:t>
            </a:r>
            <a:r>
              <a:rPr lang="en-US" sz="1200" kern="1200" baseline="0" dirty="0" smtClean="0">
                <a:solidFill>
                  <a:schemeClr val="tx1"/>
                </a:solidFill>
                <a:latin typeface="+mn-lt"/>
                <a:ea typeface="+mn-ea"/>
                <a:cs typeface="+mn-cs"/>
              </a:rPr>
              <a:t> Lee, </a:t>
            </a:r>
            <a:r>
              <a:rPr lang="en-US" sz="1200" kern="1200" baseline="0" dirty="0" err="1" smtClean="0">
                <a:solidFill>
                  <a:schemeClr val="tx1"/>
                </a:solidFill>
                <a:latin typeface="+mn-lt"/>
                <a:ea typeface="+mn-ea"/>
                <a:cs typeface="+mn-cs"/>
              </a:rPr>
              <a:t>Farhad</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Hormozdiari</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Samihan</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Yedkar</a:t>
            </a:r>
            <a:r>
              <a:rPr lang="en-US" sz="1200" kern="1200" baseline="0" dirty="0" smtClean="0">
                <a:solidFill>
                  <a:schemeClr val="tx1"/>
                </a:solidFill>
                <a:latin typeface="+mn-lt"/>
                <a:ea typeface="+mn-ea"/>
                <a:cs typeface="+mn-cs"/>
              </a:rPr>
              <a:t>, Can </a:t>
            </a:r>
            <a:r>
              <a:rPr lang="en-US" sz="1200" kern="1200" baseline="0" dirty="0" err="1" smtClean="0">
                <a:solidFill>
                  <a:schemeClr val="tx1"/>
                </a:solidFill>
                <a:latin typeface="+mn-lt"/>
                <a:ea typeface="+mn-ea"/>
                <a:cs typeface="+mn-cs"/>
              </a:rPr>
              <a:t>Alkan</a:t>
            </a:r>
            <a:r>
              <a:rPr lang="en-US" sz="1200" kern="1200" baseline="0" dirty="0" smtClean="0">
                <a:solidFill>
                  <a:schemeClr val="tx1"/>
                </a:solidFill>
                <a:latin typeface="+mn-lt"/>
                <a:ea typeface="+mn-ea"/>
                <a:cs typeface="+mn-cs"/>
              </a:rPr>
              <a:t> and my advisor </a:t>
            </a:r>
            <a:r>
              <a:rPr lang="en-US" sz="1200" kern="1200" baseline="0" dirty="0" err="1" smtClean="0">
                <a:solidFill>
                  <a:schemeClr val="tx1"/>
                </a:solidFill>
                <a:latin typeface="+mn-lt"/>
                <a:ea typeface="+mn-ea"/>
                <a:cs typeface="+mn-cs"/>
              </a:rPr>
              <a:t>Onur</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Mutlu</a:t>
            </a:r>
            <a:r>
              <a:rPr lang="en-US" sz="1200" kern="1200" baseline="0" dirty="0" smtClean="0">
                <a:solidFill>
                  <a:schemeClr val="tx1"/>
                </a:solidFill>
                <a:latin typeface="+mn-lt"/>
                <a:ea typeface="+mn-ea"/>
                <a:cs typeface="+mn-cs"/>
              </a:rPr>
              <a:t>.</a:t>
            </a:r>
            <a:r>
              <a:rPr lang="en-US" sz="1200" kern="1200" dirty="0" smtClean="0">
                <a:solidFill>
                  <a:schemeClr val="tx1"/>
                </a:solidFill>
                <a:latin typeface="+mn-lt"/>
                <a:ea typeface="+mn-ea"/>
                <a:cs typeface="+mn-cs"/>
              </a:rPr>
              <a:t> Today I’m going to talk</a:t>
            </a:r>
            <a:r>
              <a:rPr lang="en-US" sz="1200" kern="1200" baseline="0" dirty="0" smtClean="0">
                <a:solidFill>
                  <a:schemeClr val="tx1"/>
                </a:solidFill>
                <a:latin typeface="+mn-lt"/>
                <a:ea typeface="+mn-ea"/>
                <a:cs typeface="+mn-cs"/>
              </a:rPr>
              <a:t> about my work: Accelerating Read Mapping with </a:t>
            </a:r>
            <a:r>
              <a:rPr lang="en-US" sz="1200" kern="1200" baseline="0" dirty="0" err="1" smtClean="0">
                <a:solidFill>
                  <a:schemeClr val="tx1"/>
                </a:solidFill>
                <a:latin typeface="+mn-lt"/>
                <a:ea typeface="+mn-ea"/>
                <a:cs typeface="+mn-cs"/>
              </a:rPr>
              <a:t>FastHASH</a:t>
            </a:r>
            <a:r>
              <a:rPr lang="en-US" sz="1200" kern="1200" baseline="0" dirty="0" smtClean="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33</a:t>
            </a:fld>
            <a:endParaRPr lang="en-US"/>
          </a:p>
        </p:txBody>
      </p:sp>
    </p:spTree>
    <p:extLst>
      <p:ext uri="{BB962C8B-B14F-4D97-AF65-F5344CB8AC3E}">
        <p14:creationId xmlns:p14="http://schemas.microsoft.com/office/powerpoint/2010/main" val="1523522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Read mapping is a post processing procedure after DNA sequencing. It maps the data output from a DNA sequencer, which are many short DNA fragments, to a known reference genome, with some minor differences allowed.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To illustrate the problem better, let us take a closer look at the DNA itself. Logically, the DNA is a double stranded long string. In reality, within a cell they folded into a sphere in the nucleus like a ball of wool. Since it is very hard to disentangle the DNA at molecular level, to extract the information out, a sequencer cuts the mass into many short DNA pieces which are called reads.</a:t>
            </a:r>
          </a:p>
          <a:p>
            <a:endParaRPr lang="en-US" sz="1200" kern="1200" baseline="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 mapper’s</a:t>
            </a:r>
            <a:r>
              <a:rPr lang="en-US" sz="1200" kern="1200" baseline="0" dirty="0" smtClean="0">
                <a:solidFill>
                  <a:schemeClr val="tx1"/>
                </a:solidFill>
                <a:latin typeface="+mn-lt"/>
                <a:ea typeface="+mn-ea"/>
                <a:cs typeface="+mn-cs"/>
              </a:rPr>
              <a:t> job is to find where these DNA short reads are most likely to be originally placed so that later we can assemble them in the correct order to restore the original DNA.</a:t>
            </a:r>
          </a:p>
          <a:p>
            <a:endParaRPr lang="en-US" dirty="0" smtClean="0"/>
          </a:p>
          <a:p>
            <a:r>
              <a:rPr lang="en-US" dirty="0" smtClean="0"/>
              <a:t>Mapping these short reads,</a:t>
            </a:r>
            <a:r>
              <a:rPr lang="en-US" baseline="0" dirty="0" smtClean="0"/>
              <a:t> up to billions of them</a:t>
            </a:r>
            <a:r>
              <a:rPr lang="en-US" dirty="0" smtClean="0"/>
              <a:t>,</a:t>
            </a:r>
            <a:r>
              <a:rPr lang="en-US" baseline="0" dirty="0" smtClean="0"/>
              <a:t> with each one being 50 to 300 base-pairs long, to the reference genome is challenging.</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B959945-7217-484B-8E74-88DC87A74BB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dirty="0" smtClean="0"/>
              <a:t>** Color</a:t>
            </a:r>
          </a:p>
          <a:p>
            <a:endParaRPr lang="en-US" dirty="0" smtClean="0"/>
          </a:p>
          <a:p>
            <a:r>
              <a:rPr lang="en-US" dirty="0" smtClean="0"/>
              <a:t>There are three main challenges.</a:t>
            </a:r>
            <a:endParaRPr lang="en-US" baseline="0" dirty="0" smtClean="0"/>
          </a:p>
          <a:p>
            <a:endParaRPr lang="en-US" baseline="0" dirty="0" smtClean="0"/>
          </a:p>
          <a:p>
            <a:r>
              <a:rPr lang="en-US" baseline="0" dirty="0" smtClean="0"/>
              <a:t>First. The mapper needs to find many mappings for each read. Because the read is so short, they can map to multiple locations in the reference genome. How can we efficiently find all mappings of a read?</a:t>
            </a:r>
          </a:p>
          <a:p>
            <a:endParaRPr lang="en-US" baseline="0" dirty="0" smtClean="0"/>
          </a:p>
          <a:p>
            <a:r>
              <a:rPr lang="en-US" baseline="0" dirty="0" smtClean="0"/>
              <a:t>Second. The mapper needs to tolerate small variance or errors in each read. Since individuals are different, the subject’s DNA might slightly differs from the reference DNA, which can be mismatches, insertions or deletions of base pairs. How can we efficiently map each read with up to a number of e errors present?</a:t>
            </a:r>
          </a:p>
          <a:p>
            <a:endParaRPr lang="en-US" baseline="0" dirty="0" smtClean="0"/>
          </a:p>
          <a:p>
            <a:r>
              <a:rPr lang="en-US" baseline="0" dirty="0" smtClean="0"/>
              <a:t>Third. The mapper needs to map each read very fast. In another word, performance is important. Because the human DNA is 3.2 billion base-pairs long and each read is only hundreds of base-pairs long, there can be billions of reads subjected to mapping for an individual human. Current state of the art mappers take weeks to map a human’s DNA. So the question is, how can we design a much higher performance read mapper?</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5</a:t>
            </a:fld>
            <a:endParaRPr lang="en-US"/>
          </a:p>
        </p:txBody>
      </p:sp>
    </p:spTree>
    <p:extLst>
      <p:ext uri="{BB962C8B-B14F-4D97-AF65-F5344CB8AC3E}">
        <p14:creationId xmlns:p14="http://schemas.microsoft.com/office/powerpoint/2010/main" val="3486745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To solve these three challenges, m</a:t>
            </a:r>
            <a:r>
              <a:rPr lang="en-US" dirty="0" smtClean="0"/>
              <a:t>any kinds</a:t>
            </a:r>
            <a:r>
              <a:rPr lang="en-US" baseline="0" dirty="0" smtClean="0"/>
              <a:t> of mappers were introduced. Among all of them, many can be categorized as hash table based mappers. </a:t>
            </a:r>
          </a:p>
          <a:p>
            <a:r>
              <a:rPr lang="en-US" baseline="0" dirty="0" smtClean="0"/>
              <a:t>Hash table based mapper preprocesses the reference genome and store the information in a hash table and at run time and during mapping, it use the hash table to map reads.</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6</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preprocessing, the mapper stores the full permutations of a short fix length DNA sting called k-</a:t>
            </a:r>
            <a:r>
              <a:rPr lang="en-US" baseline="0" dirty="0" err="1" smtClean="0"/>
              <a:t>mers</a:t>
            </a:r>
            <a:r>
              <a:rPr lang="en-US" baseline="0" dirty="0" smtClean="0"/>
              <a:t>, with k denoting the length of the string. In this example, k = 12 and they are also called 12-mers. For each k-</a:t>
            </a:r>
            <a:r>
              <a:rPr lang="en-US" baseline="0" dirty="0" err="1" smtClean="0"/>
              <a:t>mer</a:t>
            </a:r>
            <a:r>
              <a:rPr lang="en-US" baseline="0" dirty="0" smtClean="0"/>
              <a:t>, the mapper sweeps through the reference genome and stores all of the occurrence location of the k-</a:t>
            </a:r>
            <a:r>
              <a:rPr lang="en-US" baseline="0" dirty="0" err="1" smtClean="0"/>
              <a:t>mer</a:t>
            </a:r>
            <a:r>
              <a:rPr lang="en-US" baseline="0" dirty="0" smtClean="0"/>
              <a:t> into a location list. The mapper then do this for all k-</a:t>
            </a:r>
            <a:r>
              <a:rPr lang="en-US" baseline="0" dirty="0" err="1" smtClean="0"/>
              <a:t>mers</a:t>
            </a:r>
            <a:r>
              <a:rPr lang="en-US" baseline="0" dirty="0" smtClean="0"/>
              <a:t>. If a permutation never appeared in the reference genome, there will be an empty list for it.</a:t>
            </a:r>
          </a:p>
          <a:p>
            <a:endParaRPr lang="en-US" baseline="0" dirty="0" smtClean="0"/>
          </a:p>
          <a:p>
            <a:r>
              <a:rPr lang="en-US" baseline="0" dirty="0" smtClean="0"/>
              <a:t>This data structure, usually implemented as the hash table is only constructed once for a reference genome</a:t>
            </a:r>
          </a:p>
        </p:txBody>
      </p:sp>
      <p:sp>
        <p:nvSpPr>
          <p:cNvPr id="4" name="Slide Number Placeholder 3"/>
          <p:cNvSpPr>
            <a:spLocks noGrp="1"/>
          </p:cNvSpPr>
          <p:nvPr>
            <p:ph type="sldNum" sz="quarter" idx="10"/>
          </p:nvPr>
        </p:nvSpPr>
        <p:spPr/>
        <p:txBody>
          <a:bodyPr/>
          <a:lstStyle/>
          <a:p>
            <a:fld id="{AB959945-7217-484B-8E74-88DC87A74BB0}" type="slidenum">
              <a:rPr lang="en-US" smtClean="0"/>
              <a:pPr/>
              <a:t>7</a:t>
            </a:fld>
            <a:endParaRPr lang="en-US"/>
          </a:p>
        </p:txBody>
      </p:sp>
    </p:spTree>
    <p:extLst>
      <p:ext uri="{BB962C8B-B14F-4D97-AF65-F5344CB8AC3E}">
        <p14:creationId xmlns:p14="http://schemas.microsoft.com/office/powerpoint/2010/main" val="2679051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The mapper later loads this pre-constructed Hash Table to map reads.</a:t>
            </a:r>
            <a:endParaRPr lang="en-US" dirty="0"/>
          </a:p>
        </p:txBody>
      </p:sp>
      <p:sp>
        <p:nvSpPr>
          <p:cNvPr id="4" name="灯片编号占位符 3"/>
          <p:cNvSpPr>
            <a:spLocks noGrp="1"/>
          </p:cNvSpPr>
          <p:nvPr>
            <p:ph type="sldNum" sz="quarter" idx="10"/>
          </p:nvPr>
        </p:nvSpPr>
        <p:spPr/>
        <p:txBody>
          <a:bodyPr/>
          <a:lstStyle/>
          <a:p>
            <a:fld id="{AB959945-7217-484B-8E74-88DC87A74BB0}" type="slidenum">
              <a:rPr lang="en-US" smtClean="0"/>
              <a:pPr/>
              <a:t>8</a:t>
            </a:fld>
            <a:endParaRPr lang="en-US"/>
          </a:p>
        </p:txBody>
      </p:sp>
    </p:spTree>
    <p:extLst>
      <p:ext uri="{BB962C8B-B14F-4D97-AF65-F5344CB8AC3E}">
        <p14:creationId xmlns:p14="http://schemas.microsoft.com/office/powerpoint/2010/main" val="351699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baseline="0" dirty="0" smtClean="0"/>
              <a:t>For a single read, the mapper first divides the read into non-overlapping k-</a:t>
            </a:r>
            <a:r>
              <a:rPr lang="en-US" baseline="0" dirty="0" err="1" smtClean="0"/>
              <a:t>mers</a:t>
            </a:r>
            <a:r>
              <a:rPr lang="en-US" baseline="0" dirty="0" smtClean="0"/>
              <a:t>, and use the k-</a:t>
            </a:r>
            <a:r>
              <a:rPr lang="en-US" baseline="0" dirty="0" err="1" smtClean="0"/>
              <a:t>mers</a:t>
            </a:r>
            <a:r>
              <a:rPr lang="en-US" baseline="0" dirty="0" smtClean="0"/>
              <a:t> to query the hash table. The hash table returns the locations lists of the k-</a:t>
            </a:r>
            <a:r>
              <a:rPr lang="en-US" baseline="0" dirty="0" err="1" smtClean="0"/>
              <a:t>mers</a:t>
            </a:r>
            <a:r>
              <a:rPr lang="en-US" baseline="0" dirty="0" smtClean="0"/>
              <a:t> and traverses them one by one. </a:t>
            </a:r>
          </a:p>
          <a:p>
            <a:endParaRPr lang="en-US" baseline="0" dirty="0" smtClean="0"/>
          </a:p>
          <a:p>
            <a:r>
              <a:rPr lang="en-US" baseline="0" dirty="0" smtClean="0"/>
              <a:t>For each location in the list, the mapper retrieves the reference sequence at the location from the database and verify if the read differs from the reference with more than e errors. The verification itself, is an expensive string comparison function. It compares the two DNA strings base pair by base pair, until the end. Then the mapper moves on to the next step, repeats, until it examined all locations.</a:t>
            </a:r>
          </a:p>
          <a:p>
            <a:endParaRPr lang="en-US" baseline="0" dirty="0" smtClean="0"/>
          </a:p>
          <a:p>
            <a:r>
              <a:rPr lang="en-US" baseline="0" dirty="0" smtClean="0"/>
              <a:t>***Label the reference genome</a:t>
            </a:r>
          </a:p>
          <a:p>
            <a:r>
              <a:rPr lang="en-US" baseline="0" dirty="0" smtClean="0"/>
              <a:t>Say this is the best previous work</a:t>
            </a:r>
          </a:p>
          <a:p>
            <a:endParaRPr lang="en-US" baseline="0" dirty="0" smtClean="0"/>
          </a:p>
          <a:p>
            <a:r>
              <a:rPr lang="en-US" baseline="0" dirty="0" smtClean="0"/>
              <a:t>Highlight the 12 k-</a:t>
            </a:r>
            <a:r>
              <a:rPr lang="en-US" baseline="0" dirty="0" err="1" smtClean="0"/>
              <a:t>mer</a:t>
            </a:r>
            <a:r>
              <a:rPr lang="en-US" baseline="0" dirty="0" smtClean="0"/>
              <a:t> matches</a:t>
            </a:r>
          </a:p>
          <a:p>
            <a:r>
              <a:rPr lang="en-US" baseline="0" dirty="0" smtClean="0"/>
              <a:t>Also talk about a fail case</a:t>
            </a:r>
          </a:p>
        </p:txBody>
      </p:sp>
      <p:sp>
        <p:nvSpPr>
          <p:cNvPr id="4" name="灯片编号占位符 3"/>
          <p:cNvSpPr>
            <a:spLocks noGrp="1"/>
          </p:cNvSpPr>
          <p:nvPr>
            <p:ph type="sldNum" sz="quarter" idx="10"/>
          </p:nvPr>
        </p:nvSpPr>
        <p:spPr/>
        <p:txBody>
          <a:bodyPr/>
          <a:lstStyle/>
          <a:p>
            <a:fld id="{AB959945-7217-484B-8E74-88DC87A74BB0}" type="slidenum">
              <a:rPr lang="en-US" smtClean="0"/>
              <a:pPr/>
              <a:t>9</a:t>
            </a:fld>
            <a:endParaRPr lang="en-US"/>
          </a:p>
        </p:txBody>
      </p:sp>
    </p:spTree>
    <p:extLst>
      <p:ext uri="{BB962C8B-B14F-4D97-AF65-F5344CB8AC3E}">
        <p14:creationId xmlns:p14="http://schemas.microsoft.com/office/powerpoint/2010/main" val="2468196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5.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6.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rfast.sourceforge.net/" TargetMode="External"/><Relationship Id="rId3" Type="http://schemas.openxmlformats.org/officeDocument/2006/relationships/hyperlink" Target="http://www.ece.cmu.edu/~safari"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4" Type="http://schemas.openxmlformats.org/officeDocument/2006/relationships/oleObject" Target="../embeddings/oleObject1.bin"/><Relationship Id="rId5" Type="http://schemas.openxmlformats.org/officeDocument/2006/relationships/image" Target="../media/image7.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8.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382000" cy="2057400"/>
          </a:xfrm>
        </p:spPr>
        <p:txBody>
          <a:bodyPr anchor="ctr" anchorCtr="0">
            <a:noAutofit/>
          </a:bodyPr>
          <a:lstStyle/>
          <a:p>
            <a:pPr algn="ctr"/>
            <a:r>
              <a:rPr lang="en-US" sz="4400" b="1" dirty="0" smtClean="0"/>
              <a:t>Accelerating </a:t>
            </a:r>
            <a:r>
              <a:rPr lang="en-US" sz="4400" b="1" dirty="0"/>
              <a:t>Read Mapping with </a:t>
            </a:r>
            <a:r>
              <a:rPr lang="en-US" sz="5400" b="1" dirty="0" err="1"/>
              <a:t>FastHASH</a:t>
            </a:r>
            <a:endParaRPr lang="en-US" sz="5400" b="1" dirty="0"/>
          </a:p>
        </p:txBody>
      </p:sp>
      <p:sp>
        <p:nvSpPr>
          <p:cNvPr id="3" name="Subtitle 2"/>
          <p:cNvSpPr>
            <a:spLocks noGrp="1"/>
          </p:cNvSpPr>
          <p:nvPr>
            <p:ph type="subTitle" idx="1"/>
          </p:nvPr>
        </p:nvSpPr>
        <p:spPr>
          <a:xfrm>
            <a:off x="755576" y="3886200"/>
            <a:ext cx="7704856" cy="3240360"/>
          </a:xfrm>
        </p:spPr>
        <p:txBody>
          <a:bodyPr>
            <a:noAutofit/>
          </a:bodyPr>
          <a:lstStyle/>
          <a:p>
            <a:r>
              <a:rPr lang="en-US" sz="2200" u="sng" dirty="0" err="1" smtClean="0">
                <a:solidFill>
                  <a:srgbClr val="000000"/>
                </a:solidFill>
              </a:rPr>
              <a:t>Hongyi</a:t>
            </a:r>
            <a:r>
              <a:rPr lang="en-US" sz="2200" u="sng" dirty="0" smtClean="0">
                <a:solidFill>
                  <a:srgbClr val="000000"/>
                </a:solidFill>
              </a:rPr>
              <a:t> </a:t>
            </a:r>
            <a:r>
              <a:rPr lang="en-US" sz="2200" u="sng" dirty="0" err="1" smtClean="0">
                <a:solidFill>
                  <a:srgbClr val="000000"/>
                </a:solidFill>
              </a:rPr>
              <a:t>Xin</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r>
              <a:rPr lang="pt-BR" b="1" kern="1200" baseline="30000" dirty="0">
                <a:latin typeface="Perpetua"/>
              </a:rPr>
              <a:t>	 </a:t>
            </a:r>
            <a:r>
              <a:rPr lang="pt-BR" b="1" kern="1200" dirty="0" smtClean="0">
                <a:latin typeface="Perpetua"/>
              </a:rPr>
              <a:t> </a:t>
            </a:r>
            <a:r>
              <a:rPr lang="en-US" sz="2200" dirty="0" err="1" smtClean="0"/>
              <a:t>Donghyuk</a:t>
            </a:r>
            <a:r>
              <a:rPr lang="en-US" sz="2200" dirty="0" smtClean="0"/>
              <a:t> Lee</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r>
              <a:rPr lang="en-US" sz="2200" dirty="0" smtClean="0"/>
              <a:t>	</a:t>
            </a:r>
            <a:r>
              <a:rPr lang="en-US" sz="2200" dirty="0" err="1" smtClean="0"/>
              <a:t>Farhad</a:t>
            </a:r>
            <a:r>
              <a:rPr lang="en-US" sz="2200" dirty="0" smtClean="0"/>
              <a:t> </a:t>
            </a:r>
            <a:r>
              <a:rPr lang="en-US" sz="2200" dirty="0" err="1"/>
              <a:t>Hormozdiari</a:t>
            </a:r>
            <a:r>
              <a:rPr lang="pt-BR" sz="2000" b="1" kern="1200" baseline="30000" dirty="0">
                <a:solidFill>
                  <a:srgbClr val="604878">
                    <a:lumMod val="50000"/>
                  </a:srgbClr>
                </a:solidFill>
                <a:effectLst>
                  <a:outerShdw blurRad="38100" dist="38100" dir="2700000" algn="tl">
                    <a:srgbClr val="000000">
                      <a:alpha val="43137"/>
                    </a:srgbClr>
                  </a:outerShdw>
                </a:effectLst>
                <a:latin typeface="Perpetua"/>
              </a:rPr>
              <a:t> ‡ </a:t>
            </a:r>
            <a:r>
              <a:rPr lang="en-US" sz="2200" dirty="0" err="1" smtClean="0"/>
              <a:t>Samihan</a:t>
            </a:r>
            <a:r>
              <a:rPr lang="en-US" sz="2200" dirty="0" smtClean="0"/>
              <a:t> </a:t>
            </a:r>
            <a:r>
              <a:rPr lang="en-US" sz="2200" dirty="0" err="1" smtClean="0"/>
              <a:t>Yedkar</a:t>
            </a:r>
            <a:r>
              <a:rPr lang="pt-BR" b="1" kern="1200" baseline="30000" dirty="0" smtClean="0">
                <a:effectLst>
                  <a:outerShdw blurRad="38100" dist="38100" dir="2700000" algn="tl">
                    <a:srgbClr val="000000">
                      <a:alpha val="43137"/>
                    </a:srgbClr>
                  </a:outerShdw>
                </a:effectLst>
                <a:latin typeface="Perpetua"/>
              </a:rPr>
              <a:t>†</a:t>
            </a:r>
            <a:r>
              <a:rPr lang="pt-BR" b="1" kern="1200" baseline="30000" dirty="0">
                <a:solidFill>
                  <a:srgbClr val="604878">
                    <a:lumMod val="50000"/>
                  </a:srgbClr>
                </a:solidFill>
                <a:effectLst>
                  <a:outerShdw blurRad="38100" dist="38100" dir="2700000" algn="tl">
                    <a:srgbClr val="000000">
                      <a:alpha val="43137"/>
                    </a:srgbClr>
                  </a:outerShdw>
                </a:effectLst>
                <a:latin typeface="Perpetua"/>
              </a:rPr>
              <a:t>	</a:t>
            </a:r>
            <a:r>
              <a:rPr lang="en-US" sz="2200" dirty="0" smtClean="0"/>
              <a:t>Can </a:t>
            </a:r>
            <a:r>
              <a:rPr lang="en-US" sz="2200" dirty="0" err="1" smtClean="0"/>
              <a:t>Alkan</a:t>
            </a:r>
            <a:r>
              <a:rPr lang="pt-BR" b="1" kern="1200" baseline="30000" dirty="0" smtClean="0">
                <a:solidFill>
                  <a:srgbClr val="FF0000"/>
                </a:solidFill>
                <a:latin typeface="Perpetua"/>
              </a:rPr>
              <a:t> </a:t>
            </a:r>
            <a:r>
              <a:rPr lang="pt-BR" b="1" kern="1200" baseline="30000" dirty="0" smtClean="0">
                <a:latin typeface="Perpetua"/>
              </a:rPr>
              <a:t>§</a:t>
            </a:r>
            <a:r>
              <a:rPr lang="en-US" sz="2200" dirty="0" smtClean="0"/>
              <a:t>      </a:t>
            </a:r>
            <a:r>
              <a:rPr lang="en-US" sz="2200" dirty="0" err="1" smtClean="0"/>
              <a:t>Onur</a:t>
            </a:r>
            <a:r>
              <a:rPr lang="en-US" sz="2200" dirty="0" smtClean="0"/>
              <a:t> </a:t>
            </a:r>
            <a:r>
              <a:rPr lang="en-US" sz="2200" dirty="0" err="1" smtClean="0"/>
              <a:t>Mutlu</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p>
          <a:p>
            <a:endParaRPr lang="pt-BR" sz="2200" b="1" kern="1200" baseline="30000" dirty="0" smtClean="0">
              <a:solidFill>
                <a:srgbClr val="604878">
                  <a:lumMod val="50000"/>
                </a:srgbClr>
              </a:solidFill>
              <a:effectLst>
                <a:outerShdw blurRad="38100" dist="38100" dir="2700000" algn="tl">
                  <a:srgbClr val="000000">
                    <a:alpha val="43137"/>
                  </a:srgbClr>
                </a:outerShdw>
              </a:effectLst>
              <a:latin typeface="Perpetua"/>
            </a:endParaRPr>
          </a:p>
          <a:p>
            <a:pPr eaLnBrk="1" fontAlgn="auto" hangingPunct="1">
              <a:spcBef>
                <a:spcPts val="0"/>
              </a:spcBef>
              <a:spcAft>
                <a:spcPts val="0"/>
              </a:spcAft>
              <a:buClrTx/>
              <a:buSzTx/>
            </a:pP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 </a:t>
            </a:r>
            <a:r>
              <a:rPr lang="en-US" sz="1600" b="1" kern="1200" dirty="0" smtClean="0">
                <a:solidFill>
                  <a:prstClr val="black"/>
                </a:solidFill>
              </a:rPr>
              <a:t>Carnegie Mellon University	</a:t>
            </a:r>
            <a:r>
              <a:rPr lang="pt-BR" sz="1600" b="1" kern="1200" baseline="30000" dirty="0" smtClean="0">
                <a:solidFill>
                  <a:srgbClr val="000000"/>
                </a:solidFill>
                <a:latin typeface="Perpetua"/>
              </a:rPr>
              <a:t>§ </a:t>
            </a:r>
            <a:r>
              <a:rPr lang="en-US" sz="1600" b="1" kern="1200" dirty="0" smtClean="0">
                <a:solidFill>
                  <a:prstClr val="black"/>
                </a:solidFill>
              </a:rPr>
              <a:t>University of Washington</a:t>
            </a:r>
          </a:p>
          <a:p>
            <a:pPr lvl="0">
              <a:buClr>
                <a:srgbClr val="CC9900"/>
              </a:buClr>
            </a:pP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 </a:t>
            </a:r>
            <a:r>
              <a:rPr lang="en-US" sz="1600" b="1" kern="1200" dirty="0" smtClean="0">
                <a:solidFill>
                  <a:prstClr val="black"/>
                </a:solidFill>
              </a:rPr>
              <a:t>University of California Los Angeles</a:t>
            </a:r>
            <a:endParaRPr lang="en-US" sz="1600" kern="1200" dirty="0" smtClean="0">
              <a:solidFill>
                <a:prstClr val="black"/>
              </a:solidFill>
            </a:endParaRPr>
          </a:p>
          <a:p>
            <a:endParaRPr lang="en-US" sz="2200" dirty="0" smtClean="0"/>
          </a:p>
        </p:txBody>
      </p:sp>
      <p:pic>
        <p:nvPicPr>
          <p:cNvPr id="4" name="Picture 3" descr="Burgundy_CMU_JPG_Logo.jpg"/>
          <p:cNvPicPr>
            <a:picLocks noChangeAspect="1"/>
          </p:cNvPicPr>
          <p:nvPr/>
        </p:nvPicPr>
        <p:blipFill>
          <a:blip r:embed="rId3" cstate="print"/>
          <a:stretch>
            <a:fillRect/>
          </a:stretch>
        </p:blipFill>
        <p:spPr>
          <a:xfrm>
            <a:off x="4067944" y="5719356"/>
            <a:ext cx="3786214" cy="1367244"/>
          </a:xfrm>
          <a:prstGeom prst="rect">
            <a:avLst/>
          </a:prstGeom>
        </p:spPr>
      </p:pic>
      <p:pic>
        <p:nvPicPr>
          <p:cNvPr id="5" name="Picture 4" descr="safari.png"/>
          <p:cNvPicPr>
            <a:picLocks noChangeAspect="1"/>
          </p:cNvPicPr>
          <p:nvPr/>
        </p:nvPicPr>
        <p:blipFill>
          <a:blip r:embed="rId4" cstate="print"/>
          <a:stretch>
            <a:fillRect/>
          </a:stretch>
        </p:blipFill>
        <p:spPr>
          <a:xfrm>
            <a:off x="1371600" y="6019800"/>
            <a:ext cx="2501587" cy="72381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Hash Table Based Mappers</a:t>
            </a:r>
            <a:endParaRPr lang="en-US" dirty="0"/>
          </a:p>
        </p:txBody>
      </p:sp>
      <p:sp>
        <p:nvSpPr>
          <p:cNvPr id="3" name="Content Placeholder 2"/>
          <p:cNvSpPr>
            <a:spLocks noGrp="1"/>
          </p:cNvSpPr>
          <p:nvPr>
            <p:ph idx="1"/>
          </p:nvPr>
        </p:nvSpPr>
        <p:spPr/>
        <p:txBody>
          <a:bodyPr/>
          <a:lstStyle/>
          <a:p>
            <a:r>
              <a:rPr lang="en-US" dirty="0">
                <a:solidFill>
                  <a:srgbClr val="0000FF"/>
                </a:solidFill>
              </a:rPr>
              <a:t>+ Guaranteed to find </a:t>
            </a:r>
            <a:r>
              <a:rPr lang="en-US" i="1" dirty="0">
                <a:solidFill>
                  <a:srgbClr val="0000FF"/>
                </a:solidFill>
              </a:rPr>
              <a:t>all</a:t>
            </a:r>
            <a:r>
              <a:rPr lang="en-US" dirty="0">
                <a:solidFill>
                  <a:srgbClr val="0000FF"/>
                </a:solidFill>
              </a:rPr>
              <a:t> mappings</a:t>
            </a:r>
          </a:p>
          <a:p>
            <a:r>
              <a:rPr lang="en-US" dirty="0">
                <a:solidFill>
                  <a:srgbClr val="0000FF"/>
                </a:solidFill>
              </a:rPr>
              <a:t>+ </a:t>
            </a:r>
            <a:r>
              <a:rPr lang="en-US" dirty="0" smtClean="0">
                <a:solidFill>
                  <a:srgbClr val="0000FF"/>
                </a:solidFill>
              </a:rPr>
              <a:t>Tolerate </a:t>
            </a:r>
            <a:r>
              <a:rPr lang="en-US" dirty="0">
                <a:solidFill>
                  <a:srgbClr val="0000FF"/>
                </a:solidFill>
              </a:rPr>
              <a:t>up to </a:t>
            </a:r>
            <a:r>
              <a:rPr lang="en-US" i="1" dirty="0">
                <a:solidFill>
                  <a:srgbClr val="0000FF"/>
                </a:solidFill>
              </a:rPr>
              <a:t>e</a:t>
            </a:r>
            <a:r>
              <a:rPr lang="en-US" dirty="0">
                <a:solidFill>
                  <a:srgbClr val="0000FF"/>
                </a:solidFill>
              </a:rPr>
              <a:t> </a:t>
            </a:r>
            <a:r>
              <a:rPr lang="en-US" dirty="0" smtClean="0">
                <a:solidFill>
                  <a:srgbClr val="0000FF"/>
                </a:solidFill>
              </a:rPr>
              <a:t>errors</a:t>
            </a:r>
            <a:endParaRPr lang="en-US" dirty="0">
              <a:solidFill>
                <a:srgbClr val="0000FF"/>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10</a:t>
            </a:fld>
            <a:endParaRPr lang="en-US" altLang="en-US"/>
          </a:p>
        </p:txBody>
      </p:sp>
    </p:spTree>
    <p:extLst>
      <p:ext uri="{BB962C8B-B14F-4D97-AF65-F5344CB8AC3E}">
        <p14:creationId xmlns:p14="http://schemas.microsoft.com/office/powerpoint/2010/main" val="748670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solidFill>
                  <a:srgbClr val="0000FF"/>
                </a:solidFill>
              </a:rPr>
              <a:t>Problem and Goal</a:t>
            </a:r>
            <a:endParaRPr lang="en-US" sz="3200" dirty="0">
              <a:solidFill>
                <a:srgbClr val="0000FF"/>
              </a:solidFill>
            </a:endParaRPr>
          </a:p>
          <a:p>
            <a:pPr>
              <a:lnSpc>
                <a:spcPct val="140000"/>
              </a:lnSpc>
            </a:pPr>
            <a:r>
              <a:rPr lang="en-US" sz="3200" dirty="0" smtClean="0"/>
              <a:t>Key Observations</a:t>
            </a:r>
          </a:p>
          <a:p>
            <a:pPr>
              <a:lnSpc>
                <a:spcPct val="140000"/>
              </a:lnSpc>
            </a:pPr>
            <a:r>
              <a:rPr lang="en-US" sz="3200" dirty="0" smtClean="0"/>
              <a:t>Mechanisms</a:t>
            </a:r>
          </a:p>
          <a:p>
            <a:pPr>
              <a:lnSpc>
                <a:spcPct val="140000"/>
              </a:lnSpc>
            </a:pPr>
            <a:r>
              <a:rPr lang="en-US" sz="3200" dirty="0" smtClean="0"/>
              <a:t>Results</a:t>
            </a:r>
          </a:p>
          <a:p>
            <a:pPr>
              <a:lnSpc>
                <a:spcPct val="140000"/>
              </a:lnSpc>
            </a:pPr>
            <a:r>
              <a:rPr lang="en-US" sz="3200" dirty="0"/>
              <a:t>Conclusion</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11</a:t>
            </a:fld>
            <a:endParaRPr lang="en-US" altLang="en-US"/>
          </a:p>
        </p:txBody>
      </p:sp>
    </p:spTree>
    <p:extLst>
      <p:ext uri="{BB962C8B-B14F-4D97-AF65-F5344CB8AC3E}">
        <p14:creationId xmlns:p14="http://schemas.microsoft.com/office/powerpoint/2010/main" val="31011738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 and Goal</a:t>
            </a:r>
            <a:endParaRPr lang="en-US" dirty="0"/>
          </a:p>
        </p:txBody>
      </p:sp>
      <p:sp>
        <p:nvSpPr>
          <p:cNvPr id="3" name="内容占位符 2"/>
          <p:cNvSpPr>
            <a:spLocks noGrp="1"/>
          </p:cNvSpPr>
          <p:nvPr>
            <p:ph idx="1"/>
          </p:nvPr>
        </p:nvSpPr>
        <p:spPr/>
        <p:txBody>
          <a:bodyPr/>
          <a:lstStyle/>
          <a:p>
            <a:r>
              <a:rPr lang="en-US" dirty="0" smtClean="0">
                <a:solidFill>
                  <a:srgbClr val="FF0000"/>
                </a:solidFill>
              </a:rPr>
              <a:t>Poor performance of </a:t>
            </a:r>
            <a:r>
              <a:rPr lang="en-US" dirty="0">
                <a:solidFill>
                  <a:srgbClr val="FF0000"/>
                </a:solidFill>
              </a:rPr>
              <a:t>e</a:t>
            </a:r>
            <a:r>
              <a:rPr lang="en-US" dirty="0" smtClean="0">
                <a:solidFill>
                  <a:srgbClr val="FF0000"/>
                </a:solidFill>
              </a:rPr>
              <a:t>xisting read mappers: Very slow </a:t>
            </a:r>
          </a:p>
          <a:p>
            <a:pPr lvl="1"/>
            <a:r>
              <a:rPr lang="en-US" dirty="0" smtClean="0">
                <a:solidFill>
                  <a:srgbClr val="FF0000"/>
                </a:solidFill>
              </a:rPr>
              <a:t>Verification/alignment takes too long to execute</a:t>
            </a:r>
          </a:p>
          <a:p>
            <a:pPr lvl="1"/>
            <a:r>
              <a:rPr lang="en-US" dirty="0" smtClean="0"/>
              <a:t>Verification requires a memory access for reference genome + many base-pair wise comparisons between the reference and the read</a:t>
            </a:r>
          </a:p>
          <a:p>
            <a:pPr marL="0" indent="0">
              <a:buNone/>
            </a:pPr>
            <a:endParaRPr lang="en-US" dirty="0">
              <a:solidFill>
                <a:srgbClr val="FF0000"/>
              </a:solidFill>
            </a:endParaRPr>
          </a:p>
          <a:p>
            <a:endParaRPr lang="en-US" dirty="0" smtClean="0">
              <a:solidFill>
                <a:srgbClr val="FF0000"/>
              </a:solidFill>
            </a:endParaRPr>
          </a:p>
          <a:p>
            <a:endParaRPr lang="en-US" dirty="0" smtClean="0"/>
          </a:p>
          <a:p>
            <a:endParaRPr lang="en-US" dirty="0"/>
          </a:p>
          <a:p>
            <a:endParaRPr lang="en-US" dirty="0" smtClean="0"/>
          </a:p>
          <a:p>
            <a:r>
              <a:rPr lang="en-US" dirty="0" smtClean="0">
                <a:solidFill>
                  <a:srgbClr val="0000FF"/>
                </a:solidFill>
              </a:rPr>
              <a:t>Goal: Speed up the mapper by reducing </a:t>
            </a:r>
            <a:r>
              <a:rPr lang="en-US" dirty="0">
                <a:solidFill>
                  <a:srgbClr val="0000FF"/>
                </a:solidFill>
              </a:rPr>
              <a:t>the </a:t>
            </a:r>
            <a:r>
              <a:rPr lang="en-US" dirty="0" smtClean="0">
                <a:solidFill>
                  <a:srgbClr val="0000FF"/>
                </a:solidFill>
              </a:rPr>
              <a:t>cost </a:t>
            </a:r>
            <a:r>
              <a:rPr lang="en-US" dirty="0">
                <a:solidFill>
                  <a:srgbClr val="0000FF"/>
                </a:solidFill>
              </a:rPr>
              <a:t>of </a:t>
            </a:r>
            <a:r>
              <a:rPr lang="en-US" dirty="0" smtClean="0">
                <a:solidFill>
                  <a:srgbClr val="0000FF"/>
                </a:solidFill>
              </a:rPr>
              <a:t>verification</a:t>
            </a:r>
            <a:endParaRPr lang="en-US" dirty="0">
              <a:solidFill>
                <a:srgbClr val="0000FF"/>
              </a:solidFill>
            </a:endParaRPr>
          </a:p>
          <a:p>
            <a:endParaRPr lang="en-US" dirty="0" smtClean="0">
              <a:solidFill>
                <a:srgbClr val="FF0000"/>
              </a:solidFill>
            </a:endParaRPr>
          </a:p>
        </p:txBody>
      </p:sp>
      <p:sp>
        <p:nvSpPr>
          <p:cNvPr id="4" name="灯片编号占位符 3"/>
          <p:cNvSpPr>
            <a:spLocks noGrp="1"/>
          </p:cNvSpPr>
          <p:nvPr>
            <p:ph type="sldNum" sz="quarter" idx="11"/>
          </p:nvPr>
        </p:nvSpPr>
        <p:spPr/>
        <p:txBody>
          <a:bodyPr/>
          <a:lstStyle/>
          <a:p>
            <a:fld id="{323594FA-E141-4234-AE05-360401972BE7}" type="slidenum">
              <a:rPr lang="en-US" altLang="en-US" smtClean="0"/>
              <a:pPr/>
              <a:t>12</a:t>
            </a:fld>
            <a:endParaRPr lang="en-US" altLang="en-US"/>
          </a:p>
        </p:txBody>
      </p:sp>
      <p:graphicFrame>
        <p:nvGraphicFramePr>
          <p:cNvPr id="5" name="Chart 170"/>
          <p:cNvGraphicFramePr/>
          <p:nvPr>
            <p:extLst>
              <p:ext uri="{D42A27DB-BD31-4B8C-83A1-F6EECF244321}">
                <p14:modId xmlns:p14="http://schemas.microsoft.com/office/powerpoint/2010/main" val="892789689"/>
              </p:ext>
            </p:extLst>
          </p:nvPr>
        </p:nvGraphicFramePr>
        <p:xfrm>
          <a:off x="539552" y="3212976"/>
          <a:ext cx="8280170" cy="156221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292080" y="3501008"/>
            <a:ext cx="936104" cy="461665"/>
          </a:xfrm>
          <a:prstGeom prst="rect">
            <a:avLst/>
          </a:prstGeom>
          <a:noFill/>
          <a:ln>
            <a:solidFill>
              <a:srgbClr val="0000FF"/>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smtClean="0">
                <a:solidFill>
                  <a:srgbClr val="FF1919"/>
                </a:solidFill>
              </a:rPr>
              <a:t>95%</a:t>
            </a:r>
            <a:endParaRPr lang="en-US" sz="2400" dirty="0">
              <a:solidFill>
                <a:srgbClr val="FF1919"/>
              </a:solidFill>
            </a:endParaRPr>
          </a:p>
        </p:txBody>
      </p:sp>
    </p:spTree>
    <p:extLst>
      <p:ext uri="{BB962C8B-B14F-4D97-AF65-F5344CB8AC3E}">
        <p14:creationId xmlns:p14="http://schemas.microsoft.com/office/powerpoint/2010/main" val="260836937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the Cost of Verification</a:t>
            </a:r>
            <a:endParaRPr lang="en-US" dirty="0"/>
          </a:p>
        </p:txBody>
      </p:sp>
      <p:sp>
        <p:nvSpPr>
          <p:cNvPr id="3" name="Content Placeholder 2"/>
          <p:cNvSpPr>
            <a:spLocks noGrp="1"/>
          </p:cNvSpPr>
          <p:nvPr>
            <p:ph idx="1"/>
          </p:nvPr>
        </p:nvSpPr>
        <p:spPr/>
        <p:txBody>
          <a:bodyPr/>
          <a:lstStyle/>
          <a:p>
            <a:r>
              <a:rPr lang="en-US" dirty="0" smtClean="0"/>
              <a:t>We observe that </a:t>
            </a:r>
            <a:r>
              <a:rPr lang="en-US" dirty="0" smtClean="0">
                <a:solidFill>
                  <a:srgbClr val="FF0000"/>
                </a:solidFill>
              </a:rPr>
              <a:t>most </a:t>
            </a:r>
            <a:r>
              <a:rPr lang="en-US" dirty="0">
                <a:solidFill>
                  <a:srgbClr val="FF0000"/>
                </a:solidFill>
              </a:rPr>
              <a:t>verification calculations are unnecessary</a:t>
            </a:r>
          </a:p>
          <a:p>
            <a:pPr lvl="1"/>
            <a:r>
              <a:rPr lang="en-US" dirty="0">
                <a:solidFill>
                  <a:srgbClr val="FF0000"/>
                </a:solidFill>
              </a:rPr>
              <a:t>1 out of 1000 potential locations passes the verification process</a:t>
            </a:r>
          </a:p>
          <a:p>
            <a:endParaRPr lang="en-US" dirty="0" smtClean="0"/>
          </a:p>
          <a:p>
            <a:r>
              <a:rPr lang="en-US" dirty="0" smtClean="0"/>
              <a:t>We also observe that we can get rid of unnecessary verification calculations by</a:t>
            </a:r>
          </a:p>
          <a:p>
            <a:pPr lvl="1"/>
            <a:r>
              <a:rPr lang="en-US" i="1" dirty="0" smtClean="0"/>
              <a:t>Detecting </a:t>
            </a:r>
            <a:r>
              <a:rPr lang="en-US" i="1" dirty="0"/>
              <a:t>and </a:t>
            </a:r>
            <a:r>
              <a:rPr lang="en-US" i="1" dirty="0" smtClean="0"/>
              <a:t>rejecting </a:t>
            </a:r>
            <a:r>
              <a:rPr lang="en-US" i="1" dirty="0" smtClean="0">
                <a:solidFill>
                  <a:srgbClr val="0000FF"/>
                </a:solidFill>
              </a:rPr>
              <a:t>early</a:t>
            </a:r>
            <a:r>
              <a:rPr lang="en-US" i="1" dirty="0" smtClean="0"/>
              <a:t> </a:t>
            </a:r>
            <a:r>
              <a:rPr lang="en-US" dirty="0"/>
              <a:t>invalid </a:t>
            </a:r>
            <a:r>
              <a:rPr lang="en-US" dirty="0" smtClean="0"/>
              <a:t>mappings</a:t>
            </a:r>
            <a:endParaRPr lang="en-US" i="1" dirty="0"/>
          </a:p>
          <a:p>
            <a:pPr lvl="1"/>
            <a:r>
              <a:rPr lang="en-US" i="1" dirty="0" smtClean="0"/>
              <a:t>Reducing</a:t>
            </a:r>
            <a:r>
              <a:rPr lang="en-US" dirty="0" smtClean="0"/>
              <a:t> </a:t>
            </a:r>
            <a:r>
              <a:rPr lang="en-US" dirty="0"/>
              <a:t>the </a:t>
            </a:r>
            <a:r>
              <a:rPr lang="en-US" i="1" dirty="0">
                <a:solidFill>
                  <a:srgbClr val="0000FF"/>
                </a:solidFill>
              </a:rPr>
              <a:t>number</a:t>
            </a:r>
            <a:r>
              <a:rPr lang="en-US" dirty="0"/>
              <a:t> of potential mappings</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13</a:t>
            </a:fld>
            <a:endParaRPr lang="en-US" altLang="en-US"/>
          </a:p>
        </p:txBody>
      </p:sp>
    </p:spTree>
    <p:extLst>
      <p:ext uri="{BB962C8B-B14F-4D97-AF65-F5344CB8AC3E}">
        <p14:creationId xmlns:p14="http://schemas.microsoft.com/office/powerpoint/2010/main" val="225727127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solidFill>
                  <a:srgbClr val="0000FF"/>
                </a:solidFill>
              </a:rPr>
              <a:t>Key Observations</a:t>
            </a:r>
          </a:p>
          <a:p>
            <a:pPr>
              <a:lnSpc>
                <a:spcPct val="140000"/>
              </a:lnSpc>
            </a:pPr>
            <a:r>
              <a:rPr lang="en-US" sz="3200" dirty="0" smtClean="0"/>
              <a:t>Mechanisms</a:t>
            </a:r>
          </a:p>
          <a:p>
            <a:pPr>
              <a:lnSpc>
                <a:spcPct val="140000"/>
              </a:lnSpc>
            </a:pPr>
            <a:r>
              <a:rPr lang="en-US" sz="3200" dirty="0" smtClean="0"/>
              <a:t>Results</a:t>
            </a:r>
          </a:p>
          <a:p>
            <a:pPr>
              <a:lnSpc>
                <a:spcPct val="140000"/>
              </a:lnSpc>
            </a:pPr>
            <a:r>
              <a:rPr lang="en-US" sz="3200" dirty="0"/>
              <a:t>Conclusion</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14</a:t>
            </a:fld>
            <a:endParaRPr lang="en-US" altLang="en-US"/>
          </a:p>
        </p:txBody>
      </p:sp>
    </p:spTree>
    <p:extLst>
      <p:ext uri="{BB962C8B-B14F-4D97-AF65-F5344CB8AC3E}">
        <p14:creationId xmlns:p14="http://schemas.microsoft.com/office/powerpoint/2010/main" val="321940145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Observations</a:t>
            </a:r>
            <a:endParaRPr lang="en-US" dirty="0"/>
          </a:p>
        </p:txBody>
      </p:sp>
      <p:sp>
        <p:nvSpPr>
          <p:cNvPr id="3" name="Content Placeholder 2"/>
          <p:cNvSpPr>
            <a:spLocks noGrp="1"/>
          </p:cNvSpPr>
          <p:nvPr>
            <p:ph idx="1"/>
          </p:nvPr>
        </p:nvSpPr>
        <p:spPr/>
        <p:txBody>
          <a:bodyPr/>
          <a:lstStyle/>
          <a:p>
            <a:r>
              <a:rPr lang="en-US" dirty="0" smtClean="0"/>
              <a:t>Observation 1</a:t>
            </a:r>
          </a:p>
          <a:p>
            <a:pPr lvl="1"/>
            <a:r>
              <a:rPr lang="en-US" dirty="0" smtClean="0"/>
              <a:t>Adjacent k-</a:t>
            </a:r>
            <a:r>
              <a:rPr lang="en-US" dirty="0" err="1" smtClean="0"/>
              <a:t>mers</a:t>
            </a:r>
            <a:r>
              <a:rPr lang="en-US" dirty="0" smtClean="0"/>
              <a:t> in the read should also be adjacent in the reference genome</a:t>
            </a:r>
          </a:p>
          <a:p>
            <a:pPr lvl="1"/>
            <a:r>
              <a:rPr lang="en-US" dirty="0" smtClean="0"/>
              <a:t>Hence, </a:t>
            </a:r>
            <a:r>
              <a:rPr lang="en-US" dirty="0" smtClean="0">
                <a:solidFill>
                  <a:srgbClr val="FF0000"/>
                </a:solidFill>
              </a:rPr>
              <a:t>mapper can quickly reject mappings that do not satisfy this property</a:t>
            </a:r>
          </a:p>
          <a:p>
            <a:pPr lvl="1"/>
            <a:endParaRPr lang="en-US" dirty="0" smtClean="0"/>
          </a:p>
          <a:p>
            <a:r>
              <a:rPr lang="en-US" dirty="0" smtClean="0"/>
              <a:t>Observation 2</a:t>
            </a:r>
          </a:p>
          <a:p>
            <a:pPr lvl="1"/>
            <a:r>
              <a:rPr lang="en-US" dirty="0"/>
              <a:t>Some k-</a:t>
            </a:r>
            <a:r>
              <a:rPr lang="en-US" dirty="0" err="1"/>
              <a:t>mers</a:t>
            </a:r>
            <a:r>
              <a:rPr lang="en-US" dirty="0"/>
              <a:t> are </a:t>
            </a:r>
            <a:r>
              <a:rPr lang="en-US" dirty="0">
                <a:solidFill>
                  <a:srgbClr val="0000FF"/>
                </a:solidFill>
              </a:rPr>
              <a:t>cheaper</a:t>
            </a:r>
            <a:r>
              <a:rPr lang="en-US" dirty="0"/>
              <a:t> to verify than </a:t>
            </a:r>
            <a:r>
              <a:rPr lang="en-US" dirty="0" smtClean="0"/>
              <a:t>others</a:t>
            </a:r>
            <a:r>
              <a:rPr lang="en-US" dirty="0"/>
              <a:t> </a:t>
            </a:r>
            <a:r>
              <a:rPr lang="en-US" dirty="0" smtClean="0"/>
              <a:t>because they have shorter location lists (they occur less frequently in the reference genome)</a:t>
            </a:r>
            <a:r>
              <a:rPr lang="en-US" dirty="0" smtClean="0">
                <a:solidFill>
                  <a:srgbClr val="0000FF"/>
                </a:solidFill>
              </a:rPr>
              <a:t>	</a:t>
            </a:r>
          </a:p>
          <a:p>
            <a:pPr lvl="2"/>
            <a:r>
              <a:rPr lang="en-US" dirty="0"/>
              <a:t>Mapper </a:t>
            </a:r>
            <a:r>
              <a:rPr lang="en-US" dirty="0" smtClean="0"/>
              <a:t>needs </a:t>
            </a:r>
            <a:r>
              <a:rPr lang="en-US" dirty="0"/>
              <a:t>to </a:t>
            </a:r>
            <a:r>
              <a:rPr lang="en-US" dirty="0" smtClean="0"/>
              <a:t>examine only </a:t>
            </a:r>
            <a:r>
              <a:rPr lang="en-US" i="1" dirty="0" smtClean="0">
                <a:solidFill>
                  <a:srgbClr val="0000FF"/>
                </a:solidFill>
              </a:rPr>
              <a:t>e</a:t>
            </a:r>
            <a:r>
              <a:rPr lang="en-US" i="1" dirty="0">
                <a:solidFill>
                  <a:srgbClr val="0000FF"/>
                </a:solidFill>
              </a:rPr>
              <a:t>+1</a:t>
            </a:r>
            <a:r>
              <a:rPr lang="en-US" dirty="0"/>
              <a:t> k-</a:t>
            </a:r>
            <a:r>
              <a:rPr lang="en-US" dirty="0" err="1" smtClean="0"/>
              <a:t>mers</a:t>
            </a:r>
            <a:r>
              <a:rPr lang="en-US" dirty="0" smtClean="0"/>
              <a:t>’ locations </a:t>
            </a:r>
            <a:r>
              <a:rPr lang="en-US" dirty="0"/>
              <a:t>to tolerate </a:t>
            </a:r>
            <a:r>
              <a:rPr lang="en-US" i="1" dirty="0">
                <a:solidFill>
                  <a:srgbClr val="0000FF"/>
                </a:solidFill>
              </a:rPr>
              <a:t>e</a:t>
            </a:r>
            <a:r>
              <a:rPr lang="en-US" dirty="0"/>
              <a:t> </a:t>
            </a:r>
            <a:r>
              <a:rPr lang="en-US" dirty="0" smtClean="0"/>
              <a:t>errors</a:t>
            </a:r>
          </a:p>
          <a:p>
            <a:pPr lvl="1"/>
            <a:r>
              <a:rPr lang="en-US" dirty="0"/>
              <a:t>Hence, </a:t>
            </a:r>
            <a:r>
              <a:rPr lang="en-US" dirty="0">
                <a:solidFill>
                  <a:srgbClr val="FF0000"/>
                </a:solidFill>
              </a:rPr>
              <a:t>mapper can choose </a:t>
            </a:r>
            <a:r>
              <a:rPr lang="en-US" dirty="0" smtClean="0">
                <a:solidFill>
                  <a:srgbClr val="FF0000"/>
                </a:solidFill>
              </a:rPr>
              <a:t>the cheapest </a:t>
            </a:r>
            <a:r>
              <a:rPr lang="en-US" i="1" dirty="0">
                <a:solidFill>
                  <a:srgbClr val="0000FF"/>
                </a:solidFill>
              </a:rPr>
              <a:t>e+1</a:t>
            </a:r>
            <a:r>
              <a:rPr lang="en-US" dirty="0">
                <a:solidFill>
                  <a:srgbClr val="0000FF"/>
                </a:solidFill>
              </a:rPr>
              <a:t> </a:t>
            </a:r>
            <a:r>
              <a:rPr lang="en-US" dirty="0">
                <a:solidFill>
                  <a:srgbClr val="FF0000"/>
                </a:solidFill>
              </a:rPr>
              <a:t>k-</a:t>
            </a:r>
            <a:r>
              <a:rPr lang="en-US" dirty="0" err="1">
                <a:solidFill>
                  <a:srgbClr val="FF0000"/>
                </a:solidFill>
              </a:rPr>
              <a:t>mers</a:t>
            </a:r>
            <a:r>
              <a:rPr lang="en-US" dirty="0">
                <a:solidFill>
                  <a:srgbClr val="FF0000"/>
                </a:solidFill>
              </a:rPr>
              <a:t> </a:t>
            </a:r>
            <a:r>
              <a:rPr lang="en-US" dirty="0" smtClean="0">
                <a:solidFill>
                  <a:srgbClr val="FF0000"/>
                </a:solidFill>
              </a:rPr>
              <a:t>and verify their locations</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15</a:t>
            </a:fld>
            <a:endParaRPr lang="en-US" altLang="en-US"/>
          </a:p>
        </p:txBody>
      </p:sp>
    </p:spTree>
    <p:extLst>
      <p:ext uri="{BB962C8B-B14F-4D97-AF65-F5344CB8AC3E}">
        <p14:creationId xmlns:p14="http://schemas.microsoft.com/office/powerpoint/2010/main" val="303742731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t>Key Observations</a:t>
            </a:r>
          </a:p>
          <a:p>
            <a:pPr>
              <a:lnSpc>
                <a:spcPct val="140000"/>
              </a:lnSpc>
            </a:pPr>
            <a:r>
              <a:rPr lang="en-US" sz="3200" dirty="0" smtClean="0">
                <a:solidFill>
                  <a:srgbClr val="0000FF"/>
                </a:solidFill>
              </a:rPr>
              <a:t>Mechanisms</a:t>
            </a:r>
          </a:p>
          <a:p>
            <a:pPr>
              <a:lnSpc>
                <a:spcPct val="140000"/>
              </a:lnSpc>
            </a:pPr>
            <a:r>
              <a:rPr lang="en-US" sz="3200" dirty="0" smtClean="0"/>
              <a:t>Results</a:t>
            </a:r>
          </a:p>
          <a:p>
            <a:pPr>
              <a:lnSpc>
                <a:spcPct val="140000"/>
              </a:lnSpc>
            </a:pPr>
            <a:r>
              <a:rPr lang="en-US" sz="3200" dirty="0"/>
              <a:t>Conclusion</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16</a:t>
            </a:fld>
            <a:endParaRPr lang="en-US" altLang="en-US"/>
          </a:p>
        </p:txBody>
      </p:sp>
    </p:spTree>
    <p:extLst>
      <p:ext uri="{BB962C8B-B14F-4D97-AF65-F5344CB8AC3E}">
        <p14:creationId xmlns:p14="http://schemas.microsoft.com/office/powerpoint/2010/main" val="5830135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err="1" smtClean="0"/>
              <a:t>FastHASH</a:t>
            </a:r>
            <a:r>
              <a:rPr lang="en-US" dirty="0" smtClean="0"/>
              <a:t> Mechanisms</a:t>
            </a:r>
            <a:endParaRPr lang="en-US" dirty="0"/>
          </a:p>
        </p:txBody>
      </p:sp>
      <p:sp>
        <p:nvSpPr>
          <p:cNvPr id="3" name="内容占位符 2"/>
          <p:cNvSpPr>
            <a:spLocks noGrp="1"/>
          </p:cNvSpPr>
          <p:nvPr>
            <p:ph idx="1"/>
          </p:nvPr>
        </p:nvSpPr>
        <p:spPr/>
        <p:txBody>
          <a:bodyPr/>
          <a:lstStyle/>
          <a:p>
            <a:endParaRPr lang="en-US" b="1" dirty="0" smtClean="0">
              <a:solidFill>
                <a:srgbClr val="0000FF"/>
              </a:solidFill>
            </a:endParaRPr>
          </a:p>
          <a:p>
            <a:endParaRPr lang="en-US" b="1" dirty="0">
              <a:solidFill>
                <a:srgbClr val="0000FF"/>
              </a:solidFill>
            </a:endParaRPr>
          </a:p>
          <a:p>
            <a:r>
              <a:rPr lang="en-US" b="1" dirty="0" smtClean="0">
                <a:solidFill>
                  <a:srgbClr val="0000FF"/>
                </a:solidFill>
              </a:rPr>
              <a:t>Adjacency Filtering (AF)</a:t>
            </a:r>
            <a:r>
              <a:rPr lang="en-US" dirty="0" smtClean="0">
                <a:solidFill>
                  <a:srgbClr val="0000FF"/>
                </a:solidFill>
              </a:rPr>
              <a:t>: </a:t>
            </a:r>
            <a:r>
              <a:rPr lang="en-US" dirty="0" smtClean="0"/>
              <a:t>Rejects obviously invalid mapping locations </a:t>
            </a:r>
            <a:r>
              <a:rPr lang="en-US" dirty="0"/>
              <a:t>at early stage to avoid unnecessary </a:t>
            </a:r>
            <a:r>
              <a:rPr lang="en-US" dirty="0" smtClean="0"/>
              <a:t>verifications</a:t>
            </a:r>
          </a:p>
          <a:p>
            <a:endParaRPr lang="en-US" dirty="0"/>
          </a:p>
          <a:p>
            <a:endParaRPr lang="en-US" b="1" dirty="0" smtClean="0">
              <a:solidFill>
                <a:srgbClr val="0000FF"/>
              </a:solidFill>
            </a:endParaRPr>
          </a:p>
          <a:p>
            <a:r>
              <a:rPr lang="en-US" b="1" dirty="0" smtClean="0">
                <a:solidFill>
                  <a:srgbClr val="0000FF"/>
                </a:solidFill>
              </a:rPr>
              <a:t>Cheap K-</a:t>
            </a:r>
            <a:r>
              <a:rPr lang="en-US" b="1" dirty="0" err="1" smtClean="0">
                <a:solidFill>
                  <a:srgbClr val="0000FF"/>
                </a:solidFill>
              </a:rPr>
              <a:t>mer</a:t>
            </a:r>
            <a:r>
              <a:rPr lang="en-US" b="1" dirty="0" smtClean="0">
                <a:solidFill>
                  <a:srgbClr val="0000FF"/>
                </a:solidFill>
              </a:rPr>
              <a:t> Selection (CKS): </a:t>
            </a:r>
            <a:r>
              <a:rPr lang="en-US" dirty="0" smtClean="0"/>
              <a:t>Reduces </a:t>
            </a:r>
            <a:r>
              <a:rPr lang="en-US" dirty="0"/>
              <a:t>the absolute </a:t>
            </a:r>
            <a:r>
              <a:rPr lang="en-US" dirty="0" smtClean="0"/>
              <a:t>number of potential mapping locations</a:t>
            </a:r>
            <a:endParaRPr lang="en-US" dirty="0"/>
          </a:p>
          <a:p>
            <a:endParaRPr lang="en-US" dirty="0"/>
          </a:p>
          <a:p>
            <a:endParaRPr lang="en-US" dirty="0"/>
          </a:p>
        </p:txBody>
      </p:sp>
      <p:sp>
        <p:nvSpPr>
          <p:cNvPr id="4" name="灯片编号占位符 3"/>
          <p:cNvSpPr>
            <a:spLocks noGrp="1"/>
          </p:cNvSpPr>
          <p:nvPr>
            <p:ph type="sldNum" sz="quarter" idx="11"/>
          </p:nvPr>
        </p:nvSpPr>
        <p:spPr/>
        <p:txBody>
          <a:bodyPr/>
          <a:lstStyle/>
          <a:p>
            <a:fld id="{323594FA-E141-4234-AE05-360401972BE7}" type="slidenum">
              <a:rPr lang="en-US" altLang="en-US" smtClean="0"/>
              <a:pPr/>
              <a:t>17</a:t>
            </a:fld>
            <a:endParaRPr lang="en-US" altLang="en-US"/>
          </a:p>
        </p:txBody>
      </p:sp>
      <p:sp>
        <p:nvSpPr>
          <p:cNvPr id="5" name="Rectangle 4"/>
          <p:cNvSpPr/>
          <p:nvPr/>
        </p:nvSpPr>
        <p:spPr>
          <a:xfrm>
            <a:off x="251520" y="1772816"/>
            <a:ext cx="8208912" cy="1224136"/>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419238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Adjacency Filtering (AF)</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Goal:</a:t>
            </a:r>
            <a:r>
              <a:rPr lang="en-US" b="1" dirty="0" smtClean="0"/>
              <a:t> </a:t>
            </a:r>
            <a:r>
              <a:rPr lang="en-US" dirty="0" smtClean="0"/>
              <a:t>detect invalid mappings at early stage</a:t>
            </a:r>
          </a:p>
          <a:p>
            <a:r>
              <a:rPr lang="en-US" b="1" dirty="0">
                <a:solidFill>
                  <a:srgbClr val="0000FF"/>
                </a:solidFill>
              </a:rPr>
              <a:t>Key Insight:</a:t>
            </a:r>
            <a:r>
              <a:rPr lang="en-US" b="1" dirty="0"/>
              <a:t> </a:t>
            </a:r>
            <a:r>
              <a:rPr lang="en-US" dirty="0"/>
              <a:t>For </a:t>
            </a:r>
            <a:r>
              <a:rPr lang="en-US" dirty="0" smtClean="0"/>
              <a:t>a valid mapping, </a:t>
            </a:r>
            <a:r>
              <a:rPr lang="en-US" dirty="0"/>
              <a:t>adjacent k-</a:t>
            </a:r>
            <a:r>
              <a:rPr lang="en-US" dirty="0" err="1"/>
              <a:t>mers</a:t>
            </a:r>
            <a:r>
              <a:rPr lang="en-US" dirty="0"/>
              <a:t> in the read are also adjacent in the reference genome</a:t>
            </a:r>
          </a:p>
          <a:p>
            <a:endParaRPr lang="en-US" dirty="0"/>
          </a:p>
          <a:p>
            <a:endParaRPr lang="en-US" dirty="0" smtClean="0"/>
          </a:p>
          <a:p>
            <a:endParaRPr lang="en-US" dirty="0"/>
          </a:p>
          <a:p>
            <a:endParaRPr lang="en-US" dirty="0" smtClean="0"/>
          </a:p>
          <a:p>
            <a:endParaRPr lang="en-US" dirty="0" smtClean="0"/>
          </a:p>
          <a:p>
            <a:r>
              <a:rPr lang="en-US" b="1" dirty="0" smtClean="0">
                <a:solidFill>
                  <a:srgbClr val="0000FF"/>
                </a:solidFill>
              </a:rPr>
              <a:t>Key Idea: </a:t>
            </a:r>
            <a:r>
              <a:rPr lang="en-US" dirty="0" smtClean="0"/>
              <a:t>search for adjacent locations in the k-</a:t>
            </a:r>
            <a:r>
              <a:rPr lang="en-US" dirty="0" err="1" smtClean="0"/>
              <a:t>mers</a:t>
            </a:r>
            <a:r>
              <a:rPr lang="en-US" dirty="0" smtClean="0"/>
              <a:t>’ location lists</a:t>
            </a:r>
          </a:p>
          <a:p>
            <a:pPr lvl="1"/>
            <a:r>
              <a:rPr lang="en-US" dirty="0" smtClean="0"/>
              <a:t>If more than </a:t>
            </a:r>
            <a:r>
              <a:rPr lang="en-US" i="1" dirty="0" smtClean="0">
                <a:solidFill>
                  <a:srgbClr val="0000FF"/>
                </a:solidFill>
              </a:rPr>
              <a:t>e</a:t>
            </a:r>
            <a:r>
              <a:rPr lang="en-US" dirty="0">
                <a:solidFill>
                  <a:srgbClr val="0000FF"/>
                </a:solidFill>
              </a:rPr>
              <a:t> </a:t>
            </a:r>
            <a:r>
              <a:rPr lang="en-US" dirty="0" smtClean="0"/>
              <a:t>k-</a:t>
            </a:r>
            <a:r>
              <a:rPr lang="en-US" dirty="0" err="1" smtClean="0"/>
              <a:t>mers</a:t>
            </a:r>
            <a:r>
              <a:rPr lang="en-US" dirty="0" smtClean="0"/>
              <a:t> fail—there must be more than e errors—invalid mapping</a:t>
            </a:r>
            <a:endParaRPr lang="en-US" dirty="0">
              <a:solidFill>
                <a:srgbClr val="0000FF"/>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18</a:t>
            </a:fld>
            <a:endParaRPr lang="en-US" altLang="en-US" dirty="0"/>
          </a:p>
        </p:txBody>
      </p:sp>
      <p:sp>
        <p:nvSpPr>
          <p:cNvPr id="5" name="Rectangle 81"/>
          <p:cNvSpPr/>
          <p:nvPr/>
        </p:nvSpPr>
        <p:spPr>
          <a:xfrm>
            <a:off x="1047462" y="2385119"/>
            <a:ext cx="5530120"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r>
              <a:rPr lang="en-US" sz="2000" dirty="0" smtClean="0">
                <a:solidFill>
                  <a:schemeClr val="accent1">
                    <a:lumMod val="50000"/>
                  </a:schemeClr>
                </a:solidFill>
              </a:rPr>
              <a:t>CCCCCCCCCCCC</a:t>
            </a:r>
            <a:r>
              <a:rPr lang="en-US" sz="2000" dirty="0" smtClean="0">
                <a:solidFill>
                  <a:schemeClr val="accent6"/>
                </a:solidFill>
              </a:rPr>
              <a:t>TTTTTTTTTTT</a:t>
            </a:r>
            <a:endParaRPr lang="en-US" sz="2000" dirty="0">
              <a:ln>
                <a:solidFill>
                  <a:schemeClr val="accent2"/>
                </a:solidFill>
              </a:ln>
              <a:solidFill>
                <a:schemeClr val="accent6"/>
              </a:solidFill>
            </a:endParaRPr>
          </a:p>
        </p:txBody>
      </p:sp>
      <p:sp>
        <p:nvSpPr>
          <p:cNvPr id="6" name="TextBox 5"/>
          <p:cNvSpPr txBox="1"/>
          <p:nvPr/>
        </p:nvSpPr>
        <p:spPr>
          <a:xfrm>
            <a:off x="6994509" y="2258288"/>
            <a:ext cx="889859" cy="523220"/>
          </a:xfrm>
          <a:prstGeom prst="rect">
            <a:avLst/>
          </a:prstGeom>
          <a:noFill/>
        </p:spPr>
        <p:txBody>
          <a:bodyPr wrap="none" rtlCol="0">
            <a:spAutoFit/>
          </a:bodyPr>
          <a:lstStyle/>
          <a:p>
            <a:r>
              <a:rPr lang="en-US" sz="2800" dirty="0" smtClean="0"/>
              <a:t>read</a:t>
            </a:r>
            <a:endParaRPr lang="en-US" sz="2800" dirty="0"/>
          </a:p>
        </p:txBody>
      </p:sp>
      <p:cxnSp>
        <p:nvCxnSpPr>
          <p:cNvPr id="7" name="Straight Arrow Connector 257"/>
          <p:cNvCxnSpPr>
            <a:stCxn id="6" idx="1"/>
            <a:endCxn id="5" idx="3"/>
          </p:cNvCxnSpPr>
          <p:nvPr/>
        </p:nvCxnSpPr>
        <p:spPr>
          <a:xfrm flipH="1">
            <a:off x="6577582" y="2519898"/>
            <a:ext cx="41692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67544" y="3122384"/>
            <a:ext cx="7776864" cy="0"/>
          </a:xfrm>
          <a:prstGeom prst="line">
            <a:avLst/>
          </a:prstGeom>
          <a:ln w="57150" cmpd="sng">
            <a:solidFill>
              <a:schemeClr val="bg2">
                <a:lumMod val="60000"/>
                <a:lumOff val="40000"/>
              </a:schemeClr>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732240" y="3266400"/>
            <a:ext cx="2088921" cy="369332"/>
          </a:xfrm>
          <a:prstGeom prst="rect">
            <a:avLst/>
          </a:prstGeom>
          <a:noFill/>
        </p:spPr>
        <p:txBody>
          <a:bodyPr wrap="none" rtlCol="0">
            <a:spAutoFit/>
          </a:bodyPr>
          <a:lstStyle/>
          <a:p>
            <a:r>
              <a:rPr lang="en-US" dirty="0" smtClean="0"/>
              <a:t>Reference genome</a:t>
            </a:r>
          </a:p>
        </p:txBody>
      </p:sp>
      <p:cxnSp>
        <p:nvCxnSpPr>
          <p:cNvPr id="12" name="Straight Arrow Connector 11"/>
          <p:cNvCxnSpPr/>
          <p:nvPr/>
        </p:nvCxnSpPr>
        <p:spPr>
          <a:xfrm flipH="1">
            <a:off x="1224643" y="2618328"/>
            <a:ext cx="899085" cy="497708"/>
          </a:xfrm>
          <a:prstGeom prst="straightConnector1">
            <a:avLst/>
          </a:prstGeom>
          <a:ln>
            <a:solidFill>
              <a:srgbClr val="8C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2195736" y="2618328"/>
            <a:ext cx="432048" cy="504056"/>
          </a:xfrm>
          <a:prstGeom prst="straightConnector1">
            <a:avLst/>
          </a:prstGeom>
          <a:ln>
            <a:solidFill>
              <a:srgbClr val="8C0000"/>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339752" y="2618328"/>
            <a:ext cx="1296144" cy="504056"/>
          </a:xfrm>
          <a:prstGeom prst="straightConnector1">
            <a:avLst/>
          </a:prstGeom>
          <a:ln>
            <a:solidFill>
              <a:srgbClr val="8C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2627784" y="2618328"/>
            <a:ext cx="3528392" cy="504056"/>
          </a:xfrm>
          <a:prstGeom prst="straightConnector1">
            <a:avLst/>
          </a:prstGeom>
          <a:ln>
            <a:solidFill>
              <a:srgbClr val="8C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flipH="1">
            <a:off x="1378857" y="2618328"/>
            <a:ext cx="2257040" cy="4931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5" idx="2"/>
          </p:cNvCxnSpPr>
          <p:nvPr/>
        </p:nvCxnSpPr>
        <p:spPr>
          <a:xfrm flipH="1">
            <a:off x="2915816" y="2654676"/>
            <a:ext cx="896706" cy="4677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3995936" y="2618328"/>
            <a:ext cx="936104"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a:off x="4283968" y="2618328"/>
            <a:ext cx="1368152"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4644008" y="2618328"/>
            <a:ext cx="2520280" cy="5040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1510270" y="2618328"/>
            <a:ext cx="3997834" cy="491456"/>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flipH="1">
            <a:off x="4355976" y="2618328"/>
            <a:ext cx="1296144" cy="504056"/>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5868144" y="2618328"/>
            <a:ext cx="504056" cy="504056"/>
          </a:xfrm>
          <a:prstGeom prst="straightConnector1">
            <a:avLst/>
          </a:prstGeom>
          <a:ln>
            <a:solidFill>
              <a:schemeClr val="accent6">
                <a:lumMod val="50000"/>
              </a:schemeClr>
            </a:solidFill>
            <a:tailEnd type="arrow"/>
          </a:ln>
        </p:spPr>
        <p:style>
          <a:lnRef idx="2">
            <a:schemeClr val="accent1"/>
          </a:lnRef>
          <a:fillRef idx="0">
            <a:schemeClr val="accent1"/>
          </a:fillRef>
          <a:effectRef idx="1">
            <a:schemeClr val="accent1"/>
          </a:effectRef>
          <a:fontRef idx="minor">
            <a:schemeClr val="tx1"/>
          </a:fontRef>
        </p:style>
      </p:cxnSp>
      <p:sp>
        <p:nvSpPr>
          <p:cNvPr id="36" name="Rectangle 35"/>
          <p:cNvSpPr/>
          <p:nvPr/>
        </p:nvSpPr>
        <p:spPr>
          <a:xfrm>
            <a:off x="971600" y="2915652"/>
            <a:ext cx="792088" cy="432048"/>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539552" y="3419708"/>
            <a:ext cx="1617675" cy="369332"/>
          </a:xfrm>
          <a:prstGeom prst="rect">
            <a:avLst/>
          </a:prstGeom>
          <a:noFill/>
        </p:spPr>
        <p:txBody>
          <a:bodyPr wrap="none" rtlCol="0">
            <a:spAutoFit/>
          </a:bodyPr>
          <a:lstStyle/>
          <a:p>
            <a:r>
              <a:rPr lang="en-US" dirty="0" smtClean="0">
                <a:solidFill>
                  <a:srgbClr val="0000FF"/>
                </a:solidFill>
              </a:rPr>
              <a:t>Valid mapping</a:t>
            </a:r>
            <a:endParaRPr lang="en-US" dirty="0">
              <a:solidFill>
                <a:srgbClr val="0000FF"/>
              </a:solidFill>
            </a:endParaRPr>
          </a:p>
        </p:txBody>
      </p:sp>
      <p:cxnSp>
        <p:nvCxnSpPr>
          <p:cNvPr id="43" name="Straight Connector 42"/>
          <p:cNvCxnSpPr/>
          <p:nvPr/>
        </p:nvCxnSpPr>
        <p:spPr>
          <a:xfrm>
            <a:off x="2946634" y="3120373"/>
            <a:ext cx="14401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4918310" y="3120373"/>
            <a:ext cx="14401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5638390" y="3120373"/>
            <a:ext cx="14401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7143693" y="3120373"/>
            <a:ext cx="14401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a:off x="1372830" y="3120373"/>
            <a:ext cx="144016" cy="0"/>
          </a:xfrm>
          <a:prstGeom prst="line">
            <a:avLst/>
          </a:prstGeom>
          <a:ln w="57150" cmpd="sng"/>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1518365" y="3120373"/>
            <a:ext cx="144016" cy="0"/>
          </a:xfrm>
          <a:prstGeom prst="line">
            <a:avLst/>
          </a:prstGeom>
          <a:ln w="57150" cmpd="sng">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1227514" y="3120373"/>
            <a:ext cx="144016" cy="0"/>
          </a:xfrm>
          <a:prstGeom prst="line">
            <a:avLst/>
          </a:prstGeom>
          <a:ln w="57150" cmpd="sng">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2627784" y="3122824"/>
            <a:ext cx="144016" cy="0"/>
          </a:xfrm>
          <a:prstGeom prst="line">
            <a:avLst/>
          </a:prstGeom>
          <a:ln w="57150" cmpd="sng">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3608680" y="3122824"/>
            <a:ext cx="144016" cy="0"/>
          </a:xfrm>
          <a:prstGeom prst="line">
            <a:avLst/>
          </a:prstGeom>
          <a:ln w="57150" cmpd="sng">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6124424" y="3122824"/>
            <a:ext cx="144016" cy="0"/>
          </a:xfrm>
          <a:prstGeom prst="line">
            <a:avLst/>
          </a:prstGeom>
          <a:ln w="57150" cmpd="sng">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4374120" y="3122824"/>
            <a:ext cx="144016" cy="0"/>
          </a:xfrm>
          <a:prstGeom prst="line">
            <a:avLst/>
          </a:prstGeom>
          <a:ln w="57150" cmpd="sng">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6358592" y="3123392"/>
            <a:ext cx="144016" cy="0"/>
          </a:xfrm>
          <a:prstGeom prst="line">
            <a:avLst/>
          </a:prstGeom>
          <a:ln w="57150" cmpd="sng">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38" name="Rectangle 37"/>
          <p:cNvSpPr/>
          <p:nvPr/>
        </p:nvSpPr>
        <p:spPr>
          <a:xfrm>
            <a:off x="2450269" y="2924944"/>
            <a:ext cx="792088"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39" name="TextBox 38"/>
          <p:cNvSpPr txBox="1"/>
          <p:nvPr/>
        </p:nvSpPr>
        <p:spPr>
          <a:xfrm>
            <a:off x="3479302" y="3414889"/>
            <a:ext cx="1812778" cy="369332"/>
          </a:xfrm>
          <a:prstGeom prst="rect">
            <a:avLst/>
          </a:prstGeom>
          <a:noFill/>
        </p:spPr>
        <p:txBody>
          <a:bodyPr wrap="none" rtlCol="0">
            <a:spAutoFit/>
          </a:bodyPr>
          <a:lstStyle/>
          <a:p>
            <a:r>
              <a:rPr lang="en-US" dirty="0" smtClean="0">
                <a:solidFill>
                  <a:srgbClr val="FF0000"/>
                </a:solidFill>
              </a:rPr>
              <a:t>Invalid mapping</a:t>
            </a:r>
            <a:endParaRPr lang="en-US" dirty="0">
              <a:solidFill>
                <a:srgbClr val="FF0000"/>
              </a:solidFill>
            </a:endParaRPr>
          </a:p>
        </p:txBody>
      </p:sp>
      <p:sp>
        <p:nvSpPr>
          <p:cNvPr id="40" name="Rectangle 39"/>
          <p:cNvSpPr/>
          <p:nvPr/>
        </p:nvSpPr>
        <p:spPr>
          <a:xfrm>
            <a:off x="3419872" y="2924944"/>
            <a:ext cx="792088"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41" name="Rectangle 40"/>
          <p:cNvSpPr/>
          <p:nvPr/>
        </p:nvSpPr>
        <p:spPr>
          <a:xfrm>
            <a:off x="4355976" y="2924944"/>
            <a:ext cx="792088"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42" name="Rectangle 41"/>
          <p:cNvSpPr/>
          <p:nvPr/>
        </p:nvSpPr>
        <p:spPr>
          <a:xfrm>
            <a:off x="5652120" y="2924944"/>
            <a:ext cx="792088"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48" name="Rectangle 47"/>
          <p:cNvSpPr/>
          <p:nvPr/>
        </p:nvSpPr>
        <p:spPr>
          <a:xfrm>
            <a:off x="6876256" y="2924944"/>
            <a:ext cx="792088" cy="432048"/>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01847408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up)">
                                      <p:cBhvr>
                                        <p:cTn id="23" dur="500"/>
                                        <p:tgtEl>
                                          <p:spTgt spid="12"/>
                                        </p:tgtEl>
                                      </p:cBhvr>
                                    </p:animEffect>
                                  </p:childTnLst>
                                </p:cTn>
                              </p:par>
                              <p:par>
                                <p:cTn id="24" presetID="22" presetClass="entr" presetSubtype="1"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up)">
                                      <p:cBhvr>
                                        <p:cTn id="26" dur="500"/>
                                        <p:tgtEl>
                                          <p:spTgt spid="14"/>
                                        </p:tgtEl>
                                      </p:cBhvr>
                                    </p:animEffect>
                                  </p:childTnLst>
                                </p:cTn>
                              </p:par>
                              <p:par>
                                <p:cTn id="27" presetID="22" presetClass="entr" presetSubtype="1"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500"/>
                                        <p:tgtEl>
                                          <p:spTgt spid="16"/>
                                        </p:tgtEl>
                                      </p:cBhvr>
                                    </p:animEffect>
                                  </p:childTnLst>
                                </p:cTn>
                              </p:par>
                              <p:par>
                                <p:cTn id="30" presetID="22" presetClass="entr" presetSubtype="1" fill="hold"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up)">
                                      <p:cBhvr>
                                        <p:cTn id="32" dur="500"/>
                                        <p:tgtEl>
                                          <p:spTgt spid="18"/>
                                        </p:tgtEl>
                                      </p:cBhvr>
                                    </p:animEffect>
                                  </p:childTnLst>
                                </p:cTn>
                              </p:par>
                              <p:par>
                                <p:cTn id="33" presetID="22" presetClass="entr" presetSubtype="1"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ipe(up)">
                                      <p:cBhvr>
                                        <p:cTn id="35" dur="500"/>
                                        <p:tgtEl>
                                          <p:spTgt spid="20"/>
                                        </p:tgtEl>
                                      </p:cBhvr>
                                    </p:animEffect>
                                  </p:childTnLst>
                                </p:cTn>
                              </p:par>
                              <p:par>
                                <p:cTn id="36" presetID="22" presetClass="entr" presetSubtype="1"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up)">
                                      <p:cBhvr>
                                        <p:cTn id="38" dur="500"/>
                                        <p:tgtEl>
                                          <p:spTgt spid="23"/>
                                        </p:tgtEl>
                                      </p:cBhvr>
                                    </p:animEffect>
                                  </p:childTnLst>
                                </p:cTn>
                              </p:par>
                              <p:par>
                                <p:cTn id="39" presetID="22" presetClass="entr" presetSubtype="1"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up)">
                                      <p:cBhvr>
                                        <p:cTn id="41" dur="500"/>
                                        <p:tgtEl>
                                          <p:spTgt spid="25"/>
                                        </p:tgtEl>
                                      </p:cBhvr>
                                    </p:animEffect>
                                  </p:childTnLst>
                                </p:cTn>
                              </p:par>
                              <p:par>
                                <p:cTn id="42" presetID="22" presetClass="entr" presetSubtype="1" fill="hold" nodeType="with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wipe(up)">
                                      <p:cBhvr>
                                        <p:cTn id="44" dur="500"/>
                                        <p:tgtEl>
                                          <p:spTgt spid="31"/>
                                        </p:tgtEl>
                                      </p:cBhvr>
                                    </p:animEffect>
                                  </p:childTnLst>
                                </p:cTn>
                              </p:par>
                              <p:par>
                                <p:cTn id="45" presetID="22" presetClass="entr" presetSubtype="1" fill="hold"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up)">
                                      <p:cBhvr>
                                        <p:cTn id="47" dur="500"/>
                                        <p:tgtEl>
                                          <p:spTgt spid="27"/>
                                        </p:tgtEl>
                                      </p:cBhvr>
                                    </p:animEffect>
                                  </p:childTnLst>
                                </p:cTn>
                              </p:par>
                              <p:par>
                                <p:cTn id="48" presetID="22" presetClass="entr" presetSubtype="1" fill="hold"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wipe(up)">
                                      <p:cBhvr>
                                        <p:cTn id="50" dur="500"/>
                                        <p:tgtEl>
                                          <p:spTgt spid="33"/>
                                        </p:tgtEl>
                                      </p:cBhvr>
                                    </p:animEffect>
                                  </p:childTnLst>
                                </p:cTn>
                              </p:par>
                              <p:par>
                                <p:cTn id="51" presetID="22" presetClass="entr" presetSubtype="1"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up)">
                                      <p:cBhvr>
                                        <p:cTn id="53" dur="500"/>
                                        <p:tgtEl>
                                          <p:spTgt spid="29"/>
                                        </p:tgtEl>
                                      </p:cBhvr>
                                    </p:animEffect>
                                  </p:childTnLst>
                                </p:cTn>
                              </p:par>
                              <p:par>
                                <p:cTn id="54" presetID="22" presetClass="entr" presetSubtype="1"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up)">
                                      <p:cBhvr>
                                        <p:cTn id="56" dur="500"/>
                                        <p:tgtEl>
                                          <p:spTgt spid="35"/>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44"/>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45"/>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5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4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checkerboard(across)">
                                      <p:cBhvr>
                                        <p:cTn id="87" dur="500"/>
                                        <p:tgtEl>
                                          <p:spTgt spid="36"/>
                                        </p:tgtEl>
                                      </p:cBhvr>
                                    </p:animEffect>
                                  </p:childTnLst>
                                </p:cTn>
                              </p:par>
                            </p:childTnLst>
                          </p:cTn>
                        </p:par>
                        <p:par>
                          <p:cTn id="88" fill="hold">
                            <p:stCondLst>
                              <p:cond delay="500"/>
                            </p:stCondLst>
                            <p:childTnLst>
                              <p:par>
                                <p:cTn id="89" presetID="1" presetClass="entr" presetSubtype="0" fill="hold" grpId="0" nodeType="afterEffect">
                                  <p:stCondLst>
                                    <p:cond delay="0"/>
                                  </p:stCondLst>
                                  <p:childTnLst>
                                    <p:set>
                                      <p:cBhvr>
                                        <p:cTn id="90" dur="1" fill="hold">
                                          <p:stCondLst>
                                            <p:cond delay="0"/>
                                          </p:stCondLst>
                                        </p:cTn>
                                        <p:tgtEl>
                                          <p:spTgt spid="37"/>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5" presetClass="entr" presetSubtype="10" fill="hold" grpId="0" nodeType="click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checkerboard(across)">
                                      <p:cBhvr>
                                        <p:cTn id="95" dur="500"/>
                                        <p:tgtEl>
                                          <p:spTgt spid="38"/>
                                        </p:tgtEl>
                                      </p:cBhvr>
                                    </p:animEffect>
                                  </p:childTnLst>
                                </p:cTn>
                              </p:par>
                              <p:par>
                                <p:cTn id="96" presetID="5" presetClass="entr" presetSubtype="10" fill="hold" grpId="0" nodeType="withEffect">
                                  <p:stCondLst>
                                    <p:cond delay="0"/>
                                  </p:stCondLst>
                                  <p:childTnLst>
                                    <p:set>
                                      <p:cBhvr>
                                        <p:cTn id="97" dur="1" fill="hold">
                                          <p:stCondLst>
                                            <p:cond delay="0"/>
                                          </p:stCondLst>
                                        </p:cTn>
                                        <p:tgtEl>
                                          <p:spTgt spid="40"/>
                                        </p:tgtEl>
                                        <p:attrNameLst>
                                          <p:attrName>style.visibility</p:attrName>
                                        </p:attrNameLst>
                                      </p:cBhvr>
                                      <p:to>
                                        <p:strVal val="visible"/>
                                      </p:to>
                                    </p:set>
                                    <p:animEffect transition="in" filter="checkerboard(across)">
                                      <p:cBhvr>
                                        <p:cTn id="98" dur="500"/>
                                        <p:tgtEl>
                                          <p:spTgt spid="40"/>
                                        </p:tgtEl>
                                      </p:cBhvr>
                                    </p:animEffect>
                                  </p:childTnLst>
                                </p:cTn>
                              </p:par>
                              <p:par>
                                <p:cTn id="99" presetID="5" presetClass="entr" presetSubtype="10" fill="hold" grpId="0" nodeType="with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checkerboard(across)">
                                      <p:cBhvr>
                                        <p:cTn id="101" dur="500"/>
                                        <p:tgtEl>
                                          <p:spTgt spid="41"/>
                                        </p:tgtEl>
                                      </p:cBhvr>
                                    </p:animEffect>
                                  </p:childTnLst>
                                </p:cTn>
                              </p:par>
                              <p:par>
                                <p:cTn id="102" presetID="5" presetClass="entr" presetSubtype="10" fill="hold" grpId="0" nodeType="withEffect">
                                  <p:stCondLst>
                                    <p:cond delay="0"/>
                                  </p:stCondLst>
                                  <p:childTnLst>
                                    <p:set>
                                      <p:cBhvr>
                                        <p:cTn id="103" dur="1" fill="hold">
                                          <p:stCondLst>
                                            <p:cond delay="0"/>
                                          </p:stCondLst>
                                        </p:cTn>
                                        <p:tgtEl>
                                          <p:spTgt spid="42"/>
                                        </p:tgtEl>
                                        <p:attrNameLst>
                                          <p:attrName>style.visibility</p:attrName>
                                        </p:attrNameLst>
                                      </p:cBhvr>
                                      <p:to>
                                        <p:strVal val="visible"/>
                                      </p:to>
                                    </p:set>
                                    <p:animEffect transition="in" filter="checkerboard(across)">
                                      <p:cBhvr>
                                        <p:cTn id="104" dur="500"/>
                                        <p:tgtEl>
                                          <p:spTgt spid="42"/>
                                        </p:tgtEl>
                                      </p:cBhvr>
                                    </p:animEffect>
                                  </p:childTnLst>
                                </p:cTn>
                              </p:par>
                              <p:par>
                                <p:cTn id="105" presetID="5" presetClass="entr" presetSubtype="10"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checkerboard(across)">
                                      <p:cBhvr>
                                        <p:cTn id="107" dur="500"/>
                                        <p:tgtEl>
                                          <p:spTgt spid="48"/>
                                        </p:tgtEl>
                                      </p:cBhvr>
                                    </p:animEffect>
                                  </p:childTnLst>
                                </p:cTn>
                              </p:par>
                            </p:childTnLst>
                          </p:cTn>
                        </p:par>
                        <p:par>
                          <p:cTn id="108" fill="hold">
                            <p:stCondLst>
                              <p:cond delay="500"/>
                            </p:stCondLst>
                            <p:childTnLst>
                              <p:par>
                                <p:cTn id="109" presetID="1" presetClass="entr" presetSubtype="0" fill="hold" grpId="0" nodeType="afterEffect">
                                  <p:stCondLst>
                                    <p:cond delay="0"/>
                                  </p:stCondLst>
                                  <p:childTnLst>
                                    <p:set>
                                      <p:cBhvr>
                                        <p:cTn id="110" dur="1" fill="hold">
                                          <p:stCondLst>
                                            <p:cond delay="0"/>
                                          </p:stCondLst>
                                        </p:cTn>
                                        <p:tgtEl>
                                          <p:spTgt spid="3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3">
                                            <p:txEl>
                                              <p:pRg st="7" end="7"/>
                                            </p:txEl>
                                          </p:spTgt>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p:bldP spid="36" grpId="0" animBg="1"/>
      <p:bldP spid="37" grpId="0"/>
      <p:bldP spid="38" grpId="0" animBg="1"/>
      <p:bldP spid="39" grpId="0"/>
      <p:bldP spid="40" grpId="0" animBg="1"/>
      <p:bldP spid="41" grpId="0" animBg="1"/>
      <p:bldP spid="42" grpId="0" animBg="1"/>
      <p:bldP spid="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p:cNvSpPr txBox="1"/>
          <p:nvPr/>
        </p:nvSpPr>
        <p:spPr>
          <a:xfrm>
            <a:off x="2524125" y="4620782"/>
            <a:ext cx="2017909" cy="221165"/>
          </a:xfrm>
          <a:prstGeom prst="rect">
            <a:avLst/>
          </a:prstGeom>
          <a:noFill/>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71" name="TextBox 70"/>
          <p:cNvSpPr txBox="1"/>
          <p:nvPr/>
        </p:nvSpPr>
        <p:spPr>
          <a:xfrm>
            <a:off x="2528316" y="4622318"/>
            <a:ext cx="2017909" cy="221165"/>
          </a:xfrm>
          <a:prstGeom prst="rect">
            <a:avLst/>
          </a:prstGeom>
          <a:noFill/>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73" name="TextBox 72"/>
          <p:cNvSpPr txBox="1"/>
          <p:nvPr/>
        </p:nvSpPr>
        <p:spPr>
          <a:xfrm>
            <a:off x="2526865" y="4622318"/>
            <a:ext cx="2017909" cy="221165"/>
          </a:xfrm>
          <a:prstGeom prst="rect">
            <a:avLst/>
          </a:prstGeom>
          <a:noFill/>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72" name="矩形 71"/>
          <p:cNvSpPr/>
          <p:nvPr/>
        </p:nvSpPr>
        <p:spPr>
          <a:xfrm>
            <a:off x="4032482" y="2990885"/>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12</a:t>
            </a:r>
            <a:endParaRPr lang="en-US" dirty="0">
              <a:solidFill>
                <a:schemeClr val="accent4"/>
              </a:solidFill>
            </a:endParaRPr>
          </a:p>
        </p:txBody>
      </p:sp>
      <p:sp>
        <p:nvSpPr>
          <p:cNvPr id="2" name="标题 1"/>
          <p:cNvSpPr>
            <a:spLocks noGrp="1"/>
          </p:cNvSpPr>
          <p:nvPr>
            <p:ph type="title"/>
          </p:nvPr>
        </p:nvSpPr>
        <p:spPr/>
        <p:txBody>
          <a:bodyPr/>
          <a:lstStyle/>
          <a:p>
            <a:r>
              <a:rPr lang="en-US" dirty="0" smtClean="0"/>
              <a:t>Adjacency Filtering (AF)</a:t>
            </a:r>
            <a:endParaRPr lang="en-US" dirty="0"/>
          </a:p>
        </p:txBody>
      </p:sp>
      <p:graphicFrame>
        <p:nvGraphicFramePr>
          <p:cNvPr id="53" name="内容占位符 52"/>
          <p:cNvGraphicFramePr>
            <a:graphicFrameLocks noGrp="1"/>
          </p:cNvGraphicFramePr>
          <p:nvPr>
            <p:ph idx="1"/>
            <p:extLst>
              <p:ext uri="{D42A27DB-BD31-4B8C-83A1-F6EECF244321}">
                <p14:modId xmlns:p14="http://schemas.microsoft.com/office/powerpoint/2010/main" val="1886660804"/>
              </p:ext>
            </p:extLst>
          </p:nvPr>
        </p:nvGraphicFramePr>
        <p:xfrm>
          <a:off x="2524565" y="4180830"/>
          <a:ext cx="1615388" cy="213360"/>
        </p:xfrm>
        <a:graphic>
          <a:graphicData uri="http://schemas.openxmlformats.org/drawingml/2006/table">
            <a:tbl>
              <a:tblPr firstRow="1" bandRow="1">
                <a:tableStyleId>{5C22544A-7EE6-4342-B048-85BDC9FD1C3A}</a:tableStyleId>
              </a:tblPr>
              <a:tblGrid>
                <a:gridCol w="403847"/>
                <a:gridCol w="403847"/>
                <a:gridCol w="403847"/>
                <a:gridCol w="403847"/>
              </a:tblGrid>
              <a:tr h="181213">
                <a:tc>
                  <a:txBody>
                    <a:bodyPr/>
                    <a:lstStyle/>
                    <a:p>
                      <a:r>
                        <a:rPr lang="en-US" sz="800" b="0" dirty="0" smtClean="0">
                          <a:solidFill>
                            <a:schemeClr val="accent1">
                              <a:lumMod val="75000"/>
                            </a:schemeClr>
                          </a:solidFill>
                        </a:rPr>
                        <a:t>12</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324</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557</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940</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81"/>
          <p:cNvSpPr/>
          <p:nvPr/>
        </p:nvSpPr>
        <p:spPr>
          <a:xfrm>
            <a:off x="353145" y="1088395"/>
            <a:ext cx="5530120"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r>
              <a:rPr lang="en-US" sz="2000" dirty="0" smtClean="0">
                <a:solidFill>
                  <a:schemeClr val="accent1">
                    <a:lumMod val="50000"/>
                  </a:schemeClr>
                </a:solidFill>
              </a:rPr>
              <a:t>CCCCCCCCCCCC</a:t>
            </a:r>
            <a:r>
              <a:rPr lang="en-US" sz="2000" dirty="0" smtClean="0">
                <a:solidFill>
                  <a:schemeClr val="accent6"/>
                </a:solidFill>
              </a:rPr>
              <a:t>TTTTTTTTTTT</a:t>
            </a:r>
            <a:endParaRPr lang="en-US" sz="2000" dirty="0">
              <a:ln>
                <a:solidFill>
                  <a:schemeClr val="accent2"/>
                </a:solidFill>
              </a:ln>
              <a:solidFill>
                <a:schemeClr val="accent6"/>
              </a:solidFill>
            </a:endParaRPr>
          </a:p>
        </p:txBody>
      </p:sp>
      <p:sp>
        <p:nvSpPr>
          <p:cNvPr id="7" name="Rectangle 85"/>
          <p:cNvSpPr/>
          <p:nvPr/>
        </p:nvSpPr>
        <p:spPr>
          <a:xfrm>
            <a:off x="983621" y="1977948"/>
            <a:ext cx="1906831"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1">
                    <a:lumMod val="50000"/>
                  </a:schemeClr>
                </a:solidFill>
              </a:rPr>
              <a:t>CCCCCCCCCCCC</a:t>
            </a:r>
            <a:endParaRPr lang="en-US" sz="2000" dirty="0">
              <a:ln>
                <a:solidFill>
                  <a:schemeClr val="accent2"/>
                </a:solidFill>
              </a:ln>
              <a:solidFill>
                <a:schemeClr val="accent1">
                  <a:lumMod val="50000"/>
                </a:schemeClr>
              </a:solidFill>
            </a:endParaRPr>
          </a:p>
        </p:txBody>
      </p:sp>
      <p:sp>
        <p:nvSpPr>
          <p:cNvPr id="8" name="Rectangle 86"/>
          <p:cNvSpPr/>
          <p:nvPr/>
        </p:nvSpPr>
        <p:spPr>
          <a:xfrm>
            <a:off x="1763688" y="1857546"/>
            <a:ext cx="1820157"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6"/>
                </a:solidFill>
              </a:rPr>
              <a:t>TTTTTTTTTTTT</a:t>
            </a:r>
            <a:endParaRPr lang="en-US" sz="2000" dirty="0">
              <a:ln>
                <a:solidFill>
                  <a:schemeClr val="accent2"/>
                </a:solidFill>
              </a:ln>
              <a:solidFill>
                <a:schemeClr val="accent6"/>
              </a:solidFill>
            </a:endParaRPr>
          </a:p>
        </p:txBody>
      </p:sp>
      <p:sp>
        <p:nvSpPr>
          <p:cNvPr id="9" name="Down Arrow 88"/>
          <p:cNvSpPr/>
          <p:nvPr/>
        </p:nvSpPr>
        <p:spPr>
          <a:xfrm>
            <a:off x="1157062" y="1480668"/>
            <a:ext cx="693393" cy="30777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6" name="Rectangle 95"/>
          <p:cNvSpPr/>
          <p:nvPr/>
        </p:nvSpPr>
        <p:spPr>
          <a:xfrm>
            <a:off x="5829529" y="2722323"/>
            <a:ext cx="2258027" cy="907048"/>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2">
                    <a:lumMod val="75000"/>
                  </a:schemeClr>
                </a:solidFill>
              </a:rPr>
              <a:t>Reference Genome</a:t>
            </a:r>
          </a:p>
        </p:txBody>
      </p:sp>
      <p:sp>
        <p:nvSpPr>
          <p:cNvPr id="23" name="Down Arrow 102"/>
          <p:cNvSpPr/>
          <p:nvPr/>
        </p:nvSpPr>
        <p:spPr>
          <a:xfrm>
            <a:off x="1230402" y="2496340"/>
            <a:ext cx="511398" cy="29687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103"/>
          <p:cNvSpPr/>
          <p:nvPr/>
        </p:nvSpPr>
        <p:spPr>
          <a:xfrm>
            <a:off x="594180" y="2885425"/>
            <a:ext cx="1765224" cy="976956"/>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rgbClr val="FF0000"/>
                </a:solidFill>
              </a:rPr>
              <a:t>Hash Table (HT)</a:t>
            </a:r>
          </a:p>
        </p:txBody>
      </p:sp>
      <p:sp>
        <p:nvSpPr>
          <p:cNvPr id="25" name="Down Arrow 104"/>
          <p:cNvSpPr/>
          <p:nvPr/>
        </p:nvSpPr>
        <p:spPr>
          <a:xfrm rot="16200000">
            <a:off x="4905401" y="2920547"/>
            <a:ext cx="511398" cy="54999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6300192" y="961564"/>
            <a:ext cx="889859" cy="523220"/>
          </a:xfrm>
          <a:prstGeom prst="rect">
            <a:avLst/>
          </a:prstGeom>
          <a:noFill/>
        </p:spPr>
        <p:txBody>
          <a:bodyPr wrap="none" rtlCol="0">
            <a:spAutoFit/>
          </a:bodyPr>
          <a:lstStyle/>
          <a:p>
            <a:r>
              <a:rPr lang="en-US" sz="2800" dirty="0" smtClean="0"/>
              <a:t>read</a:t>
            </a:r>
            <a:endParaRPr lang="en-US" sz="2800" dirty="0"/>
          </a:p>
        </p:txBody>
      </p:sp>
      <p:sp>
        <p:nvSpPr>
          <p:cNvPr id="36" name="TextBox 35"/>
          <p:cNvSpPr txBox="1"/>
          <p:nvPr/>
        </p:nvSpPr>
        <p:spPr>
          <a:xfrm>
            <a:off x="4010283" y="1730852"/>
            <a:ext cx="1258230" cy="523220"/>
          </a:xfrm>
          <a:prstGeom prst="rect">
            <a:avLst/>
          </a:prstGeom>
          <a:noFill/>
        </p:spPr>
        <p:txBody>
          <a:bodyPr wrap="none" rtlCol="0">
            <a:spAutoFit/>
          </a:bodyPr>
          <a:lstStyle/>
          <a:p>
            <a:r>
              <a:rPr lang="en-US" sz="2800" dirty="0" smtClean="0"/>
              <a:t>k-</a:t>
            </a:r>
            <a:r>
              <a:rPr lang="en-US" sz="2800" dirty="0" err="1" smtClean="0"/>
              <a:t>mers</a:t>
            </a:r>
            <a:endParaRPr lang="en-US" sz="2800" dirty="0"/>
          </a:p>
        </p:txBody>
      </p:sp>
      <p:cxnSp>
        <p:nvCxnSpPr>
          <p:cNvPr id="39" name="Straight Arrow Connector 257"/>
          <p:cNvCxnSpPr>
            <a:stCxn id="35" idx="1"/>
            <a:endCxn id="5" idx="3"/>
          </p:cNvCxnSpPr>
          <p:nvPr/>
        </p:nvCxnSpPr>
        <p:spPr>
          <a:xfrm flipH="1">
            <a:off x="5883265" y="1223174"/>
            <a:ext cx="41692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259"/>
          <p:cNvCxnSpPr>
            <a:stCxn id="36" idx="1"/>
            <a:endCxn id="8" idx="3"/>
          </p:cNvCxnSpPr>
          <p:nvPr/>
        </p:nvCxnSpPr>
        <p:spPr>
          <a:xfrm flipH="1" flipV="1">
            <a:off x="3583845" y="1992325"/>
            <a:ext cx="426438" cy="1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Rectangle 84"/>
          <p:cNvSpPr/>
          <p:nvPr/>
        </p:nvSpPr>
        <p:spPr>
          <a:xfrm>
            <a:off x="210190" y="4154427"/>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endParaRPr lang="en-US" sz="2000" dirty="0">
              <a:ln>
                <a:solidFill>
                  <a:schemeClr val="accent2"/>
                </a:solidFill>
              </a:ln>
              <a:solidFill>
                <a:srgbClr val="C00000"/>
              </a:solidFill>
            </a:endParaRPr>
          </a:p>
        </p:txBody>
      </p:sp>
      <p:sp>
        <p:nvSpPr>
          <p:cNvPr id="49" name="Rectangle 85"/>
          <p:cNvSpPr/>
          <p:nvPr/>
        </p:nvSpPr>
        <p:spPr>
          <a:xfrm>
            <a:off x="210190" y="4580204"/>
            <a:ext cx="2073543" cy="293538"/>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1">
                    <a:lumMod val="50000"/>
                  </a:schemeClr>
                </a:solidFill>
              </a:rPr>
              <a:t>CCCCCCCCCCCC</a:t>
            </a:r>
            <a:endParaRPr lang="en-US" sz="2000" dirty="0">
              <a:ln>
                <a:solidFill>
                  <a:schemeClr val="accent2"/>
                </a:solidFill>
              </a:ln>
              <a:solidFill>
                <a:schemeClr val="accent1">
                  <a:lumMod val="50000"/>
                </a:schemeClr>
              </a:solidFill>
            </a:endParaRPr>
          </a:p>
        </p:txBody>
      </p:sp>
      <p:sp>
        <p:nvSpPr>
          <p:cNvPr id="50" name="Rectangle 86"/>
          <p:cNvSpPr/>
          <p:nvPr/>
        </p:nvSpPr>
        <p:spPr>
          <a:xfrm>
            <a:off x="203554" y="5050883"/>
            <a:ext cx="2080179" cy="317512"/>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6"/>
                </a:solidFill>
              </a:rPr>
              <a:t>TTTTTTTTTTTT</a:t>
            </a:r>
            <a:endParaRPr lang="en-US" sz="2000" dirty="0">
              <a:ln>
                <a:solidFill>
                  <a:schemeClr val="accent2"/>
                </a:solidFill>
              </a:ln>
              <a:solidFill>
                <a:schemeClr val="accent6"/>
              </a:solidFill>
            </a:endParaRPr>
          </a:p>
        </p:txBody>
      </p:sp>
      <p:graphicFrame>
        <p:nvGraphicFramePr>
          <p:cNvPr id="57" name="内容占位符 52"/>
          <p:cNvGraphicFramePr>
            <a:graphicFrameLocks/>
          </p:cNvGraphicFramePr>
          <p:nvPr>
            <p:extLst>
              <p:ext uri="{D42A27DB-BD31-4B8C-83A1-F6EECF244321}">
                <p14:modId xmlns:p14="http://schemas.microsoft.com/office/powerpoint/2010/main" val="2328412446"/>
              </p:ext>
            </p:extLst>
          </p:nvPr>
        </p:nvGraphicFramePr>
        <p:xfrm>
          <a:off x="2524565" y="4626444"/>
          <a:ext cx="2009335" cy="213360"/>
        </p:xfrm>
        <a:graphic>
          <a:graphicData uri="http://schemas.openxmlformats.org/drawingml/2006/table">
            <a:tbl>
              <a:tblPr firstRow="1" bandRow="1">
                <a:tableStyleId>{5C22544A-7EE6-4342-B048-85BDC9FD1C3A}</a:tableStyleId>
              </a:tblPr>
              <a:tblGrid>
                <a:gridCol w="401867"/>
                <a:gridCol w="401867"/>
                <a:gridCol w="401867"/>
                <a:gridCol w="401867"/>
                <a:gridCol w="401867"/>
              </a:tblGrid>
              <a:tr h="181213">
                <a:tc>
                  <a:txBody>
                    <a:bodyPr/>
                    <a:lstStyle/>
                    <a:p>
                      <a:r>
                        <a:rPr lang="en-US" sz="800" b="0" baseline="0" dirty="0" smtClean="0">
                          <a:solidFill>
                            <a:schemeClr val="accent1">
                              <a:lumMod val="75000"/>
                            </a:schemeClr>
                          </a:solidFill>
                        </a:rPr>
                        <a:t>24</a:t>
                      </a:r>
                      <a:endParaRPr lang="en-US" sz="800" b="0" baseline="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0" baseline="0" dirty="0" smtClean="0">
                          <a:solidFill>
                            <a:schemeClr val="accent1">
                              <a:lumMod val="75000"/>
                            </a:schemeClr>
                          </a:solidFill>
                        </a:rPr>
                        <a:t>459</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baseline="0" dirty="0" smtClean="0">
                          <a:solidFill>
                            <a:schemeClr val="accent1">
                              <a:lumMod val="75000"/>
                            </a:schemeClr>
                          </a:solidFill>
                        </a:rPr>
                        <a:t>744</a:t>
                      </a:r>
                      <a:endParaRPr lang="en-US" sz="800" b="0" baseline="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baseline="0" dirty="0" smtClean="0">
                          <a:solidFill>
                            <a:schemeClr val="accent1">
                              <a:lumMod val="75000"/>
                            </a:schemeClr>
                          </a:solidFill>
                        </a:rPr>
                        <a:t>988</a:t>
                      </a:r>
                      <a:endParaRPr lang="en-US" sz="800" b="0" baseline="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baseline="0" dirty="0" smtClean="0">
                          <a:solidFill>
                            <a:schemeClr val="accent1">
                              <a:lumMod val="75000"/>
                            </a:schemeClr>
                          </a:solidFill>
                        </a:rPr>
                        <a:t>989</a:t>
                      </a:r>
                      <a:endParaRPr lang="en-US" sz="800" b="0" baseline="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8" name="内容占位符 52"/>
          <p:cNvGraphicFramePr>
            <a:graphicFrameLocks/>
          </p:cNvGraphicFramePr>
          <p:nvPr>
            <p:extLst>
              <p:ext uri="{D42A27DB-BD31-4B8C-83A1-F6EECF244321}">
                <p14:modId xmlns:p14="http://schemas.microsoft.com/office/powerpoint/2010/main" val="327719244"/>
              </p:ext>
            </p:extLst>
          </p:nvPr>
        </p:nvGraphicFramePr>
        <p:xfrm>
          <a:off x="2524565" y="5102959"/>
          <a:ext cx="1205601" cy="213360"/>
        </p:xfrm>
        <a:graphic>
          <a:graphicData uri="http://schemas.openxmlformats.org/drawingml/2006/table">
            <a:tbl>
              <a:tblPr firstRow="1" bandRow="1">
                <a:tableStyleId>{5C22544A-7EE6-4342-B048-85BDC9FD1C3A}</a:tableStyleId>
              </a:tblPr>
              <a:tblGrid>
                <a:gridCol w="401867"/>
                <a:gridCol w="401867"/>
                <a:gridCol w="401867"/>
              </a:tblGrid>
              <a:tr h="181213">
                <a:tc>
                  <a:txBody>
                    <a:bodyPr/>
                    <a:lstStyle/>
                    <a:p>
                      <a:r>
                        <a:rPr lang="en-US" sz="800" b="0" dirty="0" smtClean="0">
                          <a:solidFill>
                            <a:schemeClr val="accent1"/>
                          </a:solidFill>
                        </a:rPr>
                        <a:t>36</a:t>
                      </a:r>
                      <a:endParaRPr lang="en-US" sz="800" b="0" dirty="0">
                        <a:solidFill>
                          <a:schemeClr val="accent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solidFill>
                        </a:rPr>
                        <a:t>535</a:t>
                      </a:r>
                      <a:endParaRPr lang="en-US" sz="800" b="0" dirty="0">
                        <a:solidFill>
                          <a:schemeClr val="accent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solidFill>
                        </a:rPr>
                        <a:t>123</a:t>
                      </a:r>
                      <a:endParaRPr lang="en-US" sz="800" b="0" dirty="0">
                        <a:solidFill>
                          <a:schemeClr val="accent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60" name="直接箭头连接符 59"/>
          <p:cNvCxnSpPr>
            <a:stCxn id="48" idx="3"/>
            <a:endCxn id="53" idx="1"/>
          </p:cNvCxnSpPr>
          <p:nvPr/>
        </p:nvCxnSpPr>
        <p:spPr>
          <a:xfrm flipV="1">
            <a:off x="2290369" y="4287510"/>
            <a:ext cx="234196" cy="1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49" idx="3"/>
            <a:endCxn id="57" idx="1"/>
          </p:cNvCxnSpPr>
          <p:nvPr/>
        </p:nvCxnSpPr>
        <p:spPr>
          <a:xfrm>
            <a:off x="2283733" y="4726973"/>
            <a:ext cx="240832" cy="61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a:stCxn id="50" idx="3"/>
            <a:endCxn id="58" idx="1"/>
          </p:cNvCxnSpPr>
          <p:nvPr/>
        </p:nvCxnSpPr>
        <p:spPr>
          <a:xfrm>
            <a:off x="2283733" y="5209639"/>
            <a:ext cx="240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2429989" y="4125278"/>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96"/>
          <p:cNvSpPr/>
          <p:nvPr/>
        </p:nvSpPr>
        <p:spPr>
          <a:xfrm>
            <a:off x="6745121" y="3711177"/>
            <a:ext cx="561788" cy="26140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101"/>
          <p:cNvSpPr/>
          <p:nvPr/>
        </p:nvSpPr>
        <p:spPr>
          <a:xfrm>
            <a:off x="4774797" y="4195843"/>
            <a:ext cx="4333707" cy="269557"/>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chemeClr val="accent2"/>
                </a:solidFill>
              </a:rPr>
              <a:t>…</a:t>
            </a:r>
            <a:r>
              <a:rPr lang="en-US" sz="1400" dirty="0" smtClean="0">
                <a:solidFill>
                  <a:srgbClr val="C00000"/>
                </a:solidFill>
              </a:rPr>
              <a:t>AAAA</a:t>
            </a:r>
            <a:r>
              <a:rPr lang="en-US" altLang="zh-CN" sz="1400" dirty="0" smtClean="0">
                <a:solidFill>
                  <a:srgbClr val="C00000"/>
                </a:solidFill>
              </a:rPr>
              <a:t>AAAAAAAA</a:t>
            </a:r>
            <a:r>
              <a:rPr lang="en-US" sz="1400" dirty="0" smtClean="0">
                <a:solidFill>
                  <a:schemeClr val="accent1">
                    <a:lumMod val="50000"/>
                  </a:schemeClr>
                </a:solidFill>
              </a:rPr>
              <a:t>CCCCCCCCCCCC</a:t>
            </a:r>
            <a:r>
              <a:rPr lang="en-US" sz="1400" dirty="0" smtClean="0">
                <a:solidFill>
                  <a:schemeClr val="accent6"/>
                </a:solidFill>
              </a:rPr>
              <a:t>TTTTTTTTTTTT</a:t>
            </a:r>
            <a:r>
              <a:rPr lang="en-US" sz="1400" dirty="0" smtClean="0">
                <a:solidFill>
                  <a:schemeClr val="accent3">
                    <a:lumMod val="75000"/>
                  </a:schemeClr>
                </a:solidFill>
              </a:rPr>
              <a:t>…</a:t>
            </a:r>
            <a:endParaRPr lang="en-US" sz="1400" dirty="0">
              <a:ln>
                <a:solidFill>
                  <a:schemeClr val="accent2"/>
                </a:solidFill>
              </a:ln>
              <a:solidFill>
                <a:schemeClr val="accent3">
                  <a:lumMod val="75000"/>
                </a:schemeClr>
              </a:solidFill>
            </a:endParaRPr>
          </a:p>
        </p:txBody>
      </p:sp>
      <p:cxnSp>
        <p:nvCxnSpPr>
          <p:cNvPr id="74" name="直接箭头连接符 73"/>
          <p:cNvCxnSpPr>
            <a:stCxn id="72" idx="2"/>
          </p:cNvCxnSpPr>
          <p:nvPr/>
        </p:nvCxnSpPr>
        <p:spPr>
          <a:xfrm rot="16200000" flipH="1">
            <a:off x="4285079" y="3358103"/>
            <a:ext cx="894950" cy="83102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Rectangle 81"/>
          <p:cNvSpPr/>
          <p:nvPr/>
        </p:nvSpPr>
        <p:spPr>
          <a:xfrm>
            <a:off x="4774797" y="4941168"/>
            <a:ext cx="4333707" cy="311006"/>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rgbClr val="C0504D"/>
                </a:solidFill>
              </a:rPr>
              <a:t>AAAA</a:t>
            </a:r>
            <a:r>
              <a:rPr lang="en-US" altLang="zh-CN" sz="1400" dirty="0" smtClean="0">
                <a:solidFill>
                  <a:srgbClr val="C0504D"/>
                </a:solidFill>
              </a:rPr>
              <a:t>AAAAAAAA</a:t>
            </a:r>
            <a:r>
              <a:rPr lang="en-US" sz="1400" dirty="0" smtClean="0">
                <a:solidFill>
                  <a:schemeClr val="accent1">
                    <a:lumMod val="50000"/>
                  </a:schemeClr>
                </a:solidFill>
              </a:rPr>
              <a:t>CCCCCCCCCCCC</a:t>
            </a:r>
            <a:r>
              <a:rPr lang="en-US" sz="1400" dirty="0" smtClean="0">
                <a:solidFill>
                  <a:schemeClr val="accent6"/>
                </a:solidFill>
              </a:rPr>
              <a:t>TTTTTTTTTTTT</a:t>
            </a:r>
            <a:endParaRPr lang="en-US" sz="1400" dirty="0">
              <a:ln>
                <a:solidFill>
                  <a:schemeClr val="accent2"/>
                </a:solidFill>
              </a:ln>
              <a:solidFill>
                <a:schemeClr val="accent6"/>
              </a:solidFill>
            </a:endParaRPr>
          </a:p>
        </p:txBody>
      </p:sp>
      <p:sp>
        <p:nvSpPr>
          <p:cNvPr id="6" name="Rectangle 84"/>
          <p:cNvSpPr/>
          <p:nvPr/>
        </p:nvSpPr>
        <p:spPr>
          <a:xfrm>
            <a:off x="203554" y="2121389"/>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endParaRPr lang="en-US" sz="2000" dirty="0">
              <a:ln>
                <a:solidFill>
                  <a:schemeClr val="accent2"/>
                </a:solidFill>
              </a:ln>
              <a:solidFill>
                <a:srgbClr val="C00000"/>
              </a:solidFill>
            </a:endParaRPr>
          </a:p>
        </p:txBody>
      </p:sp>
      <p:cxnSp>
        <p:nvCxnSpPr>
          <p:cNvPr id="66" name="直接箭头连接符 73"/>
          <p:cNvCxnSpPr>
            <a:stCxn id="67" idx="0"/>
            <a:endCxn id="72" idx="2"/>
          </p:cNvCxnSpPr>
          <p:nvPr/>
        </p:nvCxnSpPr>
        <p:spPr>
          <a:xfrm rot="5400000" flipH="1" flipV="1">
            <a:off x="3116227" y="2924462"/>
            <a:ext cx="799140" cy="1602493"/>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直接箭头连接符 73"/>
          <p:cNvCxnSpPr>
            <a:endCxn id="72" idx="1"/>
          </p:cNvCxnSpPr>
          <p:nvPr/>
        </p:nvCxnSpPr>
        <p:spPr>
          <a:xfrm rot="5400000" flipH="1" flipV="1">
            <a:off x="3104472" y="3197269"/>
            <a:ext cx="966767" cy="88925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0" name="矩形 71"/>
          <p:cNvSpPr/>
          <p:nvPr/>
        </p:nvSpPr>
        <p:spPr>
          <a:xfrm>
            <a:off x="4032482" y="2996952"/>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324</a:t>
            </a:r>
            <a:endParaRPr lang="en-US" dirty="0">
              <a:solidFill>
                <a:schemeClr val="accent4"/>
              </a:solidFill>
            </a:endParaRPr>
          </a:p>
        </p:txBody>
      </p:sp>
      <p:sp>
        <p:nvSpPr>
          <p:cNvPr id="81" name="矩形 66"/>
          <p:cNvSpPr/>
          <p:nvPr/>
        </p:nvSpPr>
        <p:spPr>
          <a:xfrm>
            <a:off x="2429989" y="4559346"/>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矩形 66"/>
          <p:cNvSpPr/>
          <p:nvPr/>
        </p:nvSpPr>
        <p:spPr>
          <a:xfrm>
            <a:off x="2429989" y="5033142"/>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5076056" y="3972584"/>
            <a:ext cx="157052" cy="15269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098073" y="3613123"/>
            <a:ext cx="634481" cy="369332"/>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24?</a:t>
            </a:r>
            <a:endParaRPr lang="en-US" dirty="0"/>
          </a:p>
        </p:txBody>
      </p:sp>
      <p:sp>
        <p:nvSpPr>
          <p:cNvPr id="41" name="TextBox 40"/>
          <p:cNvSpPr txBox="1"/>
          <p:nvPr/>
        </p:nvSpPr>
        <p:spPr>
          <a:xfrm>
            <a:off x="2526506" y="4621027"/>
            <a:ext cx="2017909" cy="221165"/>
          </a:xfrm>
          <a:prstGeom prst="rect">
            <a:avLst/>
          </a:prstGeom>
          <a:noFill/>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42" name="TextBox 41"/>
          <p:cNvSpPr txBox="1"/>
          <p:nvPr/>
        </p:nvSpPr>
        <p:spPr>
          <a:xfrm>
            <a:off x="4096485" y="3612328"/>
            <a:ext cx="634481" cy="369332"/>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36?</a:t>
            </a:r>
            <a:endParaRPr lang="en-US" dirty="0"/>
          </a:p>
        </p:txBody>
      </p:sp>
      <p:sp>
        <p:nvSpPr>
          <p:cNvPr id="4" name="Rectangle 3"/>
          <p:cNvSpPr/>
          <p:nvPr/>
        </p:nvSpPr>
        <p:spPr>
          <a:xfrm>
            <a:off x="2529007" y="4615154"/>
            <a:ext cx="391251" cy="221165"/>
          </a:xfrm>
          <a:prstGeom prst="rect">
            <a:avLst/>
          </a:prstGeom>
          <a:solidFill>
            <a:srgbClr val="FF1919">
              <a:alpha val="25098"/>
            </a:srgb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4" name="Rectangle 43"/>
          <p:cNvSpPr/>
          <p:nvPr/>
        </p:nvSpPr>
        <p:spPr>
          <a:xfrm>
            <a:off x="2530883" y="5098402"/>
            <a:ext cx="391251" cy="221165"/>
          </a:xfrm>
          <a:prstGeom prst="rect">
            <a:avLst/>
          </a:prstGeom>
          <a:solidFill>
            <a:srgbClr val="FF1919">
              <a:alpha val="25098"/>
            </a:srgb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45" name="TextBox 44"/>
          <p:cNvSpPr txBox="1"/>
          <p:nvPr/>
        </p:nvSpPr>
        <p:spPr>
          <a:xfrm>
            <a:off x="4096485" y="3603252"/>
            <a:ext cx="734711" cy="369332"/>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336?</a:t>
            </a:r>
            <a:endParaRPr lang="en-US" dirty="0"/>
          </a:p>
        </p:txBody>
      </p:sp>
      <p:sp>
        <p:nvSpPr>
          <p:cNvPr id="52" name="矩形 71"/>
          <p:cNvSpPr/>
          <p:nvPr/>
        </p:nvSpPr>
        <p:spPr>
          <a:xfrm>
            <a:off x="4031100" y="2994279"/>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a:t>
            </a:r>
            <a:endParaRPr lang="en-US" dirty="0">
              <a:solidFill>
                <a:schemeClr val="accent4"/>
              </a:solidFill>
            </a:endParaRPr>
          </a:p>
        </p:txBody>
      </p:sp>
      <p:cxnSp>
        <p:nvCxnSpPr>
          <p:cNvPr id="11" name="Straight Arrow Connector 10"/>
          <p:cNvCxnSpPr/>
          <p:nvPr/>
        </p:nvCxnSpPr>
        <p:spPr>
          <a:xfrm>
            <a:off x="539552" y="1221135"/>
            <a:ext cx="1872208" cy="0"/>
          </a:xfrm>
          <a:prstGeom prst="straightConnector1">
            <a:avLst/>
          </a:prstGeom>
          <a:ln w="571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2195736" y="1268760"/>
            <a:ext cx="607859" cy="369332"/>
          </a:xfrm>
          <a:prstGeom prst="rect">
            <a:avLst/>
          </a:prstGeom>
          <a:noFill/>
        </p:spPr>
        <p:txBody>
          <a:bodyPr wrap="none" rtlCol="0">
            <a:spAutoFit/>
          </a:bodyPr>
          <a:lstStyle/>
          <a:p>
            <a:r>
              <a:rPr lang="en-US" dirty="0" smtClean="0">
                <a:solidFill>
                  <a:srgbClr val="0000FF"/>
                </a:solidFill>
              </a:rPr>
              <a:t>+12</a:t>
            </a:r>
            <a:endParaRPr lang="en-US" dirty="0">
              <a:solidFill>
                <a:srgbClr val="0000FF"/>
              </a:solidFill>
            </a:endParaRPr>
          </a:p>
        </p:txBody>
      </p:sp>
      <p:cxnSp>
        <p:nvCxnSpPr>
          <p:cNvPr id="54" name="Straight Arrow Connector 53"/>
          <p:cNvCxnSpPr/>
          <p:nvPr/>
        </p:nvCxnSpPr>
        <p:spPr>
          <a:xfrm flipV="1">
            <a:off x="549077" y="1212850"/>
            <a:ext cx="3660973" cy="7502"/>
          </a:xfrm>
          <a:prstGeom prst="straightConnector1">
            <a:avLst/>
          </a:prstGeom>
          <a:ln w="57150" cmpd="sng">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3820125" y="1268760"/>
            <a:ext cx="604628" cy="369332"/>
          </a:xfrm>
          <a:prstGeom prst="rect">
            <a:avLst/>
          </a:prstGeom>
          <a:noFill/>
        </p:spPr>
        <p:txBody>
          <a:bodyPr wrap="none" rtlCol="0">
            <a:spAutoFit/>
          </a:bodyPr>
          <a:lstStyle/>
          <a:p>
            <a:r>
              <a:rPr lang="en-US" dirty="0" smtClean="0">
                <a:solidFill>
                  <a:srgbClr val="0000FF"/>
                </a:solidFill>
              </a:rPr>
              <a:t>+24</a:t>
            </a:r>
            <a:endParaRPr lang="en-US" dirty="0">
              <a:solidFill>
                <a:srgbClr val="0000FF"/>
              </a:solidFill>
            </a:endParaRPr>
          </a:p>
        </p:txBody>
      </p:sp>
      <p:sp>
        <p:nvSpPr>
          <p:cNvPr id="56" name="矩形 71"/>
          <p:cNvSpPr/>
          <p:nvPr/>
        </p:nvSpPr>
        <p:spPr>
          <a:xfrm>
            <a:off x="4033619" y="2996339"/>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557</a:t>
            </a:r>
            <a:endParaRPr lang="en-US" dirty="0">
              <a:solidFill>
                <a:schemeClr val="accent4"/>
              </a:solidFill>
            </a:endParaRPr>
          </a:p>
        </p:txBody>
      </p:sp>
      <p:sp>
        <p:nvSpPr>
          <p:cNvPr id="59" name="TextBox 58"/>
          <p:cNvSpPr txBox="1"/>
          <p:nvPr/>
        </p:nvSpPr>
        <p:spPr>
          <a:xfrm>
            <a:off x="4096272" y="3600476"/>
            <a:ext cx="736300" cy="369332"/>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569?</a:t>
            </a:r>
            <a:endParaRPr lang="en-US" dirty="0"/>
          </a:p>
        </p:txBody>
      </p:sp>
      <p:sp>
        <p:nvSpPr>
          <p:cNvPr id="64" name="矩形 71"/>
          <p:cNvSpPr/>
          <p:nvPr/>
        </p:nvSpPr>
        <p:spPr>
          <a:xfrm>
            <a:off x="4030261" y="2994279"/>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940</a:t>
            </a:r>
            <a:endParaRPr lang="en-US" dirty="0">
              <a:solidFill>
                <a:schemeClr val="accent4"/>
              </a:solidFill>
            </a:endParaRPr>
          </a:p>
        </p:txBody>
      </p:sp>
      <p:sp>
        <p:nvSpPr>
          <p:cNvPr id="68" name="TextBox 67"/>
          <p:cNvSpPr txBox="1"/>
          <p:nvPr/>
        </p:nvSpPr>
        <p:spPr>
          <a:xfrm>
            <a:off x="4103137" y="3601995"/>
            <a:ext cx="736300" cy="369332"/>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952?</a:t>
            </a:r>
            <a:endParaRPr lang="en-US" dirty="0"/>
          </a:p>
        </p:txBody>
      </p:sp>
      <p:sp>
        <p:nvSpPr>
          <p:cNvPr id="15" name="TextBox 14"/>
          <p:cNvSpPr txBox="1"/>
          <p:nvPr/>
        </p:nvSpPr>
        <p:spPr>
          <a:xfrm>
            <a:off x="3995936" y="4365104"/>
            <a:ext cx="389850" cy="461665"/>
          </a:xfrm>
          <a:prstGeom prst="rect">
            <a:avLst/>
          </a:prstGeom>
          <a:noFill/>
        </p:spPr>
        <p:txBody>
          <a:bodyPr wrap="none" rtlCol="0">
            <a:spAutoFit/>
          </a:bodyPr>
          <a:lstStyle/>
          <a:p>
            <a:r>
              <a:rPr lang="en-US" sz="2400" dirty="0" smtClean="0">
                <a:solidFill>
                  <a:srgbClr val="FF0000"/>
                </a:solidFill>
                <a:latin typeface="Zapf Dingbats"/>
                <a:ea typeface="Zapf Dingbats"/>
                <a:cs typeface="Zapf Dingbats"/>
                <a:sym typeface="Zapf Dingbats"/>
              </a:rPr>
              <a:t>✗</a:t>
            </a:r>
            <a:endParaRPr lang="en-US" sz="2400" dirty="0">
              <a:solidFill>
                <a:srgbClr val="FF0000"/>
              </a:solidFill>
            </a:endParaRPr>
          </a:p>
        </p:txBody>
      </p:sp>
      <p:sp>
        <p:nvSpPr>
          <p:cNvPr id="76" name="TextBox 75"/>
          <p:cNvSpPr txBox="1"/>
          <p:nvPr/>
        </p:nvSpPr>
        <p:spPr>
          <a:xfrm>
            <a:off x="2526631" y="5103996"/>
            <a:ext cx="1207855" cy="223139"/>
          </a:xfrm>
          <a:prstGeom prst="rect">
            <a:avLst/>
          </a:prstGeom>
          <a:noFill/>
          <a:ln>
            <a:solidFill>
              <a:srgbClr val="0000F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77" name="Slide Number Placeholder 3"/>
          <p:cNvSpPr>
            <a:spLocks noGrp="1"/>
          </p:cNvSpPr>
          <p:nvPr>
            <p:ph type="sldNum" sz="quarter" idx="11"/>
          </p:nvPr>
        </p:nvSpPr>
        <p:spPr>
          <a:xfrm>
            <a:off x="6553200" y="6243638"/>
            <a:ext cx="2133600" cy="457200"/>
          </a:xfrm>
        </p:spPr>
        <p:txBody>
          <a:bodyPr/>
          <a:lstStyle/>
          <a:p>
            <a:fld id="{323594FA-E141-4234-AE05-360401972BE7}" type="slidenum">
              <a:rPr lang="en-US" altLang="en-US" smtClean="0"/>
              <a:pPr/>
              <a:t>19</a:t>
            </a:fld>
            <a:endParaRPr lang="en-US" altLang="en-US" dirty="0"/>
          </a:p>
        </p:txBody>
      </p:sp>
    </p:spTree>
    <p:extLst>
      <p:ext uri="{BB962C8B-B14F-4D97-AF65-F5344CB8AC3E}">
        <p14:creationId xmlns:p14="http://schemas.microsoft.com/office/powerpoint/2010/main" val="118432541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7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1"/>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500"/>
                                        <p:tgtEl>
                                          <p:spTgt spid="54"/>
                                        </p:tgtEl>
                                      </p:cBhvr>
                                    </p:animEffect>
                                  </p:childTnLst>
                                </p:cTn>
                              </p:par>
                            </p:childTnLst>
                          </p:cTn>
                        </p:par>
                        <p:par>
                          <p:cTn id="35" fill="hold">
                            <p:stCondLst>
                              <p:cond delay="500"/>
                            </p:stCondLst>
                            <p:childTnLst>
                              <p:par>
                                <p:cTn id="36" presetID="1" presetClass="entr" presetSubtype="0" fill="hold" grpId="0" nodeType="afterEffect">
                                  <p:stCondLst>
                                    <p:cond delay="0"/>
                                  </p:stCondLst>
                                  <p:childTnLst>
                                    <p:set>
                                      <p:cBhvr>
                                        <p:cTn id="37" dur="1" fill="hold">
                                          <p:stCondLst>
                                            <p:cond delay="0"/>
                                          </p:stCondLst>
                                        </p:cTn>
                                        <p:tgtEl>
                                          <p:spTgt spid="55"/>
                                        </p:tgtEl>
                                        <p:attrNameLst>
                                          <p:attrName>style.visibility</p:attrName>
                                        </p:attrNameLst>
                                      </p:cBhvr>
                                      <p:to>
                                        <p:strVal val="visible"/>
                                      </p:to>
                                    </p:set>
                                  </p:childTnLst>
                                </p:cTn>
                              </p:par>
                              <p:par>
                                <p:cTn id="38" presetID="1" presetClass="exit" presetSubtype="0" fill="hold" grpId="1" nodeType="withEffect">
                                  <p:stCondLst>
                                    <p:cond delay="0"/>
                                  </p:stCondLst>
                                  <p:childTnLst>
                                    <p:set>
                                      <p:cBhvr>
                                        <p:cTn id="39" dur="1" fill="hold">
                                          <p:stCondLst>
                                            <p:cond delay="0"/>
                                          </p:stCondLst>
                                        </p:cTn>
                                        <p:tgtEl>
                                          <p:spTgt spid="4"/>
                                        </p:tgtEl>
                                        <p:attrNameLst>
                                          <p:attrName>style.visibility</p:attrName>
                                        </p:attrNameLst>
                                      </p:cBhvr>
                                      <p:to>
                                        <p:strVal val="hidden"/>
                                      </p:to>
                                    </p:set>
                                  </p:childTnLst>
                                </p:cTn>
                              </p:par>
                              <p:par>
                                <p:cTn id="40" presetID="1" presetClass="entr" presetSubtype="0" fill="hold" grpId="0" nodeType="withEffect">
                                  <p:stCondLst>
                                    <p:cond delay="0"/>
                                  </p:stCondLst>
                                  <p:childTnLst>
                                    <p:set>
                                      <p:cBhvr>
                                        <p:cTn id="41" dur="1" fill="hold">
                                          <p:stCondLst>
                                            <p:cond delay="0"/>
                                          </p:stCondLst>
                                        </p:cTn>
                                        <p:tgtEl>
                                          <p:spTgt spid="42"/>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76"/>
                                        </p:tgtEl>
                                        <p:attrNameLst>
                                          <p:attrName>style.visibility</p:attrName>
                                        </p:attrNameLst>
                                      </p:cBhvr>
                                      <p:to>
                                        <p:strVal val="visible"/>
                                      </p:to>
                                    </p:set>
                                  </p:childTnLst>
                                </p:cTn>
                              </p:par>
                              <p:par>
                                <p:cTn id="44" presetID="1" presetClass="exit" presetSubtype="0" fill="hold" grpId="1" nodeType="withEffect">
                                  <p:stCondLst>
                                    <p:cond delay="0"/>
                                  </p:stCondLst>
                                  <p:childTnLst>
                                    <p:set>
                                      <p:cBhvr>
                                        <p:cTn id="45" dur="1" fill="hold">
                                          <p:stCondLst>
                                            <p:cond delay="0"/>
                                          </p:stCondLst>
                                        </p:cTn>
                                        <p:tgtEl>
                                          <p:spTgt spid="41"/>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44"/>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44"/>
                                        </p:tgtEl>
                                        <p:attrNameLst>
                                          <p:attrName>style.visibility</p:attrName>
                                        </p:attrNameLst>
                                      </p:cBhvr>
                                      <p:to>
                                        <p:strVal val="hidden"/>
                                      </p:to>
                                    </p:set>
                                  </p:childTnLst>
                                </p:cTn>
                              </p:par>
                              <p:par>
                                <p:cTn id="56" presetID="1" presetClass="entr" presetSubtype="0" fill="hold" grpId="0" nodeType="withEffect">
                                  <p:stCondLst>
                                    <p:cond delay="0"/>
                                  </p:stCondLst>
                                  <p:childTnLst>
                                    <p:set>
                                      <p:cBhvr>
                                        <p:cTn id="57" dur="1" fill="hold">
                                          <p:stCondLst>
                                            <p:cond delay="0"/>
                                          </p:stCondLst>
                                        </p:cTn>
                                        <p:tgtEl>
                                          <p:spTgt spid="25"/>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16"/>
                                        </p:tgtEl>
                                        <p:attrNameLst>
                                          <p:attrName>style.visibility</p:attrName>
                                        </p:attrNameLst>
                                      </p:cBhvr>
                                      <p:to>
                                        <p:strVal val="visible"/>
                                      </p:to>
                                    </p:set>
                                  </p:childTnLst>
                                </p:cTn>
                              </p:par>
                              <p:par>
                                <p:cTn id="60" presetID="1" presetClass="exit" presetSubtype="0" fill="hold" grpId="1" nodeType="withEffect">
                                  <p:stCondLst>
                                    <p:cond delay="0"/>
                                  </p:stCondLst>
                                  <p:childTnLst>
                                    <p:set>
                                      <p:cBhvr>
                                        <p:cTn id="61" dur="1" fill="hold">
                                          <p:stCondLst>
                                            <p:cond delay="0"/>
                                          </p:stCondLst>
                                        </p:cTn>
                                        <p:tgtEl>
                                          <p:spTgt spid="42"/>
                                        </p:tgtEl>
                                        <p:attrNameLst>
                                          <p:attrName>style.visibility</p:attrName>
                                        </p:attrNameLst>
                                      </p:cBhvr>
                                      <p:to>
                                        <p:strVal val="hidden"/>
                                      </p:to>
                                    </p:set>
                                  </p:childTnLst>
                                </p:cTn>
                              </p:par>
                              <p:par>
                                <p:cTn id="62" presetID="1" presetClass="exit" presetSubtype="0" fill="hold" grpId="1" nodeType="withEffect">
                                  <p:stCondLst>
                                    <p:cond delay="0"/>
                                  </p:stCondLst>
                                  <p:childTnLst>
                                    <p:set>
                                      <p:cBhvr>
                                        <p:cTn id="63" dur="1" fill="hold">
                                          <p:stCondLst>
                                            <p:cond delay="0"/>
                                          </p:stCondLst>
                                        </p:cTn>
                                        <p:tgtEl>
                                          <p:spTgt spid="76"/>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69"/>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70"/>
                                        </p:tgtEl>
                                        <p:attrNameLst>
                                          <p:attrName>style.visibility</p:attrName>
                                        </p:attrNameLst>
                                      </p:cBhvr>
                                      <p:to>
                                        <p:strVal val="visible"/>
                                      </p:to>
                                    </p:set>
                                  </p:childTnLst>
                                </p:cTn>
                              </p:par>
                              <p:par>
                                <p:cTn id="70" presetID="1" presetClass="entr" presetSubtype="0" fill="hold" nodeType="withEffect">
                                  <p:stCondLst>
                                    <p:cond delay="0"/>
                                  </p:stCondLst>
                                  <p:childTnLst>
                                    <p:set>
                                      <p:cBhvr>
                                        <p:cTn id="71" dur="1" fill="hold">
                                          <p:stCondLst>
                                            <p:cond delay="0"/>
                                          </p:stCondLst>
                                        </p:cTn>
                                        <p:tgtEl>
                                          <p:spTgt spid="74"/>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75"/>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62"/>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2" presetClass="path" presetSubtype="0" accel="50000" decel="50000" fill="hold" grpId="3" nodeType="clickEffect">
                                  <p:stCondLst>
                                    <p:cond delay="0"/>
                                  </p:stCondLst>
                                  <p:childTnLst>
                                    <p:animMotion origin="layout" path="M 4.72222E-6 7.40741E-7 L 0.39496 -0.00046 " pathEditMode="relative" rAng="0" ptsTypes="AA">
                                      <p:cBhvr>
                                        <p:cTn id="81" dur="500" fill="hold"/>
                                        <p:tgtEl>
                                          <p:spTgt spid="62"/>
                                        </p:tgtEl>
                                        <p:attrNameLst>
                                          <p:attrName>ppt_x</p:attrName>
                                          <p:attrName>ppt_y</p:attrName>
                                        </p:attrNameLst>
                                      </p:cBhvr>
                                      <p:rCtr x="19740" y="-23"/>
                                    </p:animMotion>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1" nodeType="clickEffect">
                                  <p:stCondLst>
                                    <p:cond delay="0"/>
                                  </p:stCondLst>
                                  <p:childTnLst>
                                    <p:set>
                                      <p:cBhvr>
                                        <p:cTn id="85" dur="1" fill="hold">
                                          <p:stCondLst>
                                            <p:cond delay="0"/>
                                          </p:stCondLst>
                                        </p:cTn>
                                        <p:tgtEl>
                                          <p:spTgt spid="25"/>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6"/>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69"/>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70"/>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75"/>
                                        </p:tgtEl>
                                        <p:attrNameLst>
                                          <p:attrName>style.visibility</p:attrName>
                                        </p:attrNameLst>
                                      </p:cBhvr>
                                      <p:to>
                                        <p:strVal val="hidden"/>
                                      </p:to>
                                    </p:set>
                                  </p:childTnLst>
                                </p:cTn>
                              </p:par>
                              <p:par>
                                <p:cTn id="94" presetID="1" presetClass="exit" presetSubtype="0" fill="hold" nodeType="withEffect">
                                  <p:stCondLst>
                                    <p:cond delay="0"/>
                                  </p:stCondLst>
                                  <p:childTnLst>
                                    <p:set>
                                      <p:cBhvr>
                                        <p:cTn id="95" dur="1" fill="hold">
                                          <p:stCondLst>
                                            <p:cond delay="0"/>
                                          </p:stCondLst>
                                        </p:cTn>
                                        <p:tgtEl>
                                          <p:spTgt spid="74"/>
                                        </p:tgtEl>
                                        <p:attrNameLst>
                                          <p:attrName>style.visibility</p:attrName>
                                        </p:attrNameLst>
                                      </p:cBhvr>
                                      <p:to>
                                        <p:strVal val="hidden"/>
                                      </p:to>
                                    </p:set>
                                  </p:childTnLst>
                                </p:cTn>
                              </p:par>
                              <p:par>
                                <p:cTn id="96" presetID="1" presetClass="exit" presetSubtype="0" fill="hold" grpId="4" nodeType="withEffect">
                                  <p:stCondLst>
                                    <p:cond delay="0"/>
                                  </p:stCondLst>
                                  <p:childTnLst>
                                    <p:set>
                                      <p:cBhvr>
                                        <p:cTn id="97" dur="1" fill="hold">
                                          <p:stCondLst>
                                            <p:cond delay="0"/>
                                          </p:stCondLst>
                                        </p:cTn>
                                        <p:tgtEl>
                                          <p:spTgt spid="62"/>
                                        </p:tgtEl>
                                        <p:attrNameLst>
                                          <p:attrName>style.visibility</p:attrName>
                                        </p:attrNameLst>
                                      </p:cBhvr>
                                      <p:to>
                                        <p:strVal val="hidden"/>
                                      </p:to>
                                    </p:set>
                                  </p:childTnLst>
                                </p:cTn>
                              </p:par>
                              <p:par>
                                <p:cTn id="98" presetID="42" presetClass="path" presetSubtype="0" accel="50000" decel="50000" fill="hold" grpId="1" nodeType="withEffect">
                                  <p:stCondLst>
                                    <p:cond delay="0"/>
                                  </p:stCondLst>
                                  <p:childTnLst>
                                    <p:animMotion origin="layout" path="M 5E-6 -1.55679E-6 L 0.04566 -1.55679E-6 " pathEditMode="relative" rAng="0" ptsTypes="AA">
                                      <p:cBhvr>
                                        <p:cTn id="99" dur="500" fill="hold"/>
                                        <p:tgtEl>
                                          <p:spTgt spid="67"/>
                                        </p:tgtEl>
                                        <p:attrNameLst>
                                          <p:attrName>ppt_x</p:attrName>
                                          <p:attrName>ppt_y</p:attrName>
                                        </p:attrNameLst>
                                      </p:cBhvr>
                                      <p:rCtr x="2274" y="0"/>
                                    </p:animMotion>
                                  </p:childTnLst>
                                </p:cTn>
                              </p:par>
                              <p:par>
                                <p:cTn id="100" presetID="1" presetClass="exit" presetSubtype="0" fill="hold" nodeType="withEffect">
                                  <p:stCondLst>
                                    <p:cond delay="0"/>
                                  </p:stCondLst>
                                  <p:childTnLst>
                                    <p:set>
                                      <p:cBhvr>
                                        <p:cTn id="101" dur="1" fill="hold">
                                          <p:stCondLst>
                                            <p:cond delay="0"/>
                                          </p:stCondLst>
                                        </p:cTn>
                                        <p:tgtEl>
                                          <p:spTgt spid="66"/>
                                        </p:tgtEl>
                                        <p:attrNameLst>
                                          <p:attrName>style.visibility</p:attrName>
                                        </p:attrNameLst>
                                      </p:cBhvr>
                                      <p:to>
                                        <p:strVal val="hidden"/>
                                      </p:to>
                                    </p:set>
                                  </p:childTnLst>
                                </p:cTn>
                              </p:par>
                              <p:par>
                                <p:cTn id="102" presetID="1" presetClass="entr" presetSubtype="0" fill="hold" nodeType="withEffect">
                                  <p:stCondLst>
                                    <p:cond delay="0"/>
                                  </p:stCondLst>
                                  <p:childTnLst>
                                    <p:set>
                                      <p:cBhvr>
                                        <p:cTn id="103" dur="1" fill="hold">
                                          <p:stCondLst>
                                            <p:cond delay="0"/>
                                          </p:stCondLst>
                                        </p:cTn>
                                        <p:tgtEl>
                                          <p:spTgt spid="79"/>
                                        </p:tgtEl>
                                        <p:attrNameLst>
                                          <p:attrName>style.visibility</p:attrName>
                                        </p:attrNameLst>
                                      </p:cBhvr>
                                      <p:to>
                                        <p:strVal val="visible"/>
                                      </p:to>
                                    </p:set>
                                  </p:childTnLst>
                                </p:cTn>
                              </p:par>
                            </p:childTnLst>
                          </p:cTn>
                        </p:par>
                        <p:par>
                          <p:cTn id="104" fill="hold">
                            <p:stCondLst>
                              <p:cond delay="500"/>
                            </p:stCondLst>
                            <p:childTnLst>
                              <p:par>
                                <p:cTn id="105" presetID="1"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childTnLst>
                                </p:cTn>
                              </p:par>
                              <p:par>
                                <p:cTn id="107" presetID="1" presetClass="exit" presetSubtype="0" fill="hold" grpId="1" nodeType="withEffect">
                                  <p:stCondLst>
                                    <p:cond delay="0"/>
                                  </p:stCondLst>
                                  <p:childTnLst>
                                    <p:set>
                                      <p:cBhvr>
                                        <p:cTn id="108" dur="1" fill="hold">
                                          <p:stCondLst>
                                            <p:cond delay="0"/>
                                          </p:stCondLst>
                                        </p:cTn>
                                        <p:tgtEl>
                                          <p:spTgt spid="72"/>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4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4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5"/>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grpId="1" nodeType="clickEffect">
                                  <p:stCondLst>
                                    <p:cond delay="0"/>
                                  </p:stCondLst>
                                  <p:childTnLst>
                                    <p:set>
                                      <p:cBhvr>
                                        <p:cTn id="122" dur="1" fill="hold">
                                          <p:stCondLst>
                                            <p:cond delay="0"/>
                                          </p:stCondLst>
                                        </p:cTn>
                                        <p:tgtEl>
                                          <p:spTgt spid="45"/>
                                        </p:tgtEl>
                                        <p:attrNameLst>
                                          <p:attrName>style.visibility</p:attrName>
                                        </p:attrNameLst>
                                      </p:cBhvr>
                                      <p:to>
                                        <p:strVal val="hidden"/>
                                      </p:to>
                                    </p:set>
                                  </p:childTnLst>
                                </p:cTn>
                              </p:par>
                              <p:par>
                                <p:cTn id="123" presetID="1" presetClass="exit" presetSubtype="0" fill="hold" grpId="1" nodeType="withEffect">
                                  <p:stCondLst>
                                    <p:cond delay="0"/>
                                  </p:stCondLst>
                                  <p:childTnLst>
                                    <p:set>
                                      <p:cBhvr>
                                        <p:cTn id="124" dur="1" fill="hold">
                                          <p:stCondLst>
                                            <p:cond delay="0"/>
                                          </p:stCondLst>
                                        </p:cTn>
                                        <p:tgtEl>
                                          <p:spTgt spid="47"/>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par>
                          <p:cTn id="127" fill="hold">
                            <p:stCondLst>
                              <p:cond delay="0"/>
                            </p:stCondLst>
                            <p:childTnLst>
                              <p:par>
                                <p:cTn id="128" presetID="1" presetClass="entr" presetSubtype="0" fill="hold" grpId="0" nodeType="afterEffect">
                                  <p:stCondLst>
                                    <p:cond delay="0"/>
                                  </p:stCondLst>
                                  <p:childTnLst>
                                    <p:set>
                                      <p:cBhvr>
                                        <p:cTn id="129" dur="1" fill="hold">
                                          <p:stCondLst>
                                            <p:cond delay="0"/>
                                          </p:stCondLst>
                                        </p:cTn>
                                        <p:tgtEl>
                                          <p:spTgt spid="56"/>
                                        </p:tgtEl>
                                        <p:attrNameLst>
                                          <p:attrName>style.visibility</p:attrName>
                                        </p:attrNameLst>
                                      </p:cBhvr>
                                      <p:to>
                                        <p:strVal val="visible"/>
                                      </p:to>
                                    </p:set>
                                  </p:childTnLst>
                                </p:cTn>
                              </p:par>
                            </p:childTnLst>
                          </p:cTn>
                        </p:par>
                        <p:par>
                          <p:cTn id="130" fill="hold">
                            <p:stCondLst>
                              <p:cond delay="0"/>
                            </p:stCondLst>
                            <p:childTnLst>
                              <p:par>
                                <p:cTn id="131" presetID="1" presetClass="exit" presetSubtype="0" fill="hold" grpId="1" nodeType="afterEffect">
                                  <p:stCondLst>
                                    <p:cond delay="0"/>
                                  </p:stCondLst>
                                  <p:childTnLst>
                                    <p:set>
                                      <p:cBhvr>
                                        <p:cTn id="132" dur="1" fill="hold">
                                          <p:stCondLst>
                                            <p:cond delay="0"/>
                                          </p:stCondLst>
                                        </p:cTn>
                                        <p:tgtEl>
                                          <p:spTgt spid="80"/>
                                        </p:tgtEl>
                                        <p:attrNameLst>
                                          <p:attrName>style.visibility</p:attrName>
                                        </p:attrNameLst>
                                      </p:cBhvr>
                                      <p:to>
                                        <p:strVal val="hidden"/>
                                      </p:to>
                                    </p:set>
                                  </p:childTnLst>
                                </p:cTn>
                              </p:par>
                              <p:par>
                                <p:cTn id="133" presetID="42" presetClass="path" presetSubtype="0" accel="50000" decel="50000" fill="hold" grpId="2" nodeType="withEffect">
                                  <p:stCondLst>
                                    <p:cond delay="0"/>
                                  </p:stCondLst>
                                  <p:childTnLst>
                                    <p:animMotion origin="layout" path="M 0.04566 4.07407E-6 L 0.09289 4.07407E-6 " pathEditMode="relative" rAng="0" ptsTypes="AA">
                                      <p:cBhvr>
                                        <p:cTn id="134" dur="500" fill="hold"/>
                                        <p:tgtEl>
                                          <p:spTgt spid="67"/>
                                        </p:tgtEl>
                                        <p:attrNameLst>
                                          <p:attrName>ppt_x</p:attrName>
                                          <p:attrName>ppt_y</p:attrName>
                                        </p:attrNameLst>
                                      </p:cBhvr>
                                      <p:rCtr x="2361" y="0"/>
                                    </p:animMotion>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59"/>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71"/>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2" nodeType="clickEffect">
                                  <p:stCondLst>
                                    <p:cond delay="0"/>
                                  </p:stCondLst>
                                  <p:childTnLst>
                                    <p:set>
                                      <p:cBhvr>
                                        <p:cTn id="144" dur="1" fill="hold">
                                          <p:stCondLst>
                                            <p:cond delay="0"/>
                                          </p:stCondLst>
                                        </p:cTn>
                                        <p:tgtEl>
                                          <p:spTgt spid="15"/>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0" presetClass="path" presetSubtype="0" accel="50000" decel="50000" fill="hold" grpId="4" nodeType="clickEffect">
                                  <p:stCondLst>
                                    <p:cond delay="0"/>
                                  </p:stCondLst>
                                  <p:childTnLst>
                                    <p:animMotion origin="layout" path="M 0.09289 4.07407E-6 L 0.1323 4.07407E-6 " pathEditMode="relative" rAng="0" ptsTypes="AA">
                                      <p:cBhvr>
                                        <p:cTn id="148" dur="500" fill="hold"/>
                                        <p:tgtEl>
                                          <p:spTgt spid="67"/>
                                        </p:tgtEl>
                                        <p:attrNameLst>
                                          <p:attrName>ppt_x</p:attrName>
                                          <p:attrName>ppt_y</p:attrName>
                                        </p:attrNameLst>
                                      </p:cBhvr>
                                      <p:rCtr x="1962" y="0"/>
                                    </p:animMotion>
                                  </p:childTnLst>
                                </p:cTn>
                              </p:par>
                              <p:par>
                                <p:cTn id="149" presetID="1" presetClass="exit" presetSubtype="0" fill="hold" grpId="1" nodeType="withEffect">
                                  <p:stCondLst>
                                    <p:cond delay="0"/>
                                  </p:stCondLst>
                                  <p:childTnLst>
                                    <p:set>
                                      <p:cBhvr>
                                        <p:cTn id="150" dur="1" fill="hold">
                                          <p:stCondLst>
                                            <p:cond delay="0"/>
                                          </p:stCondLst>
                                        </p:cTn>
                                        <p:tgtEl>
                                          <p:spTgt spid="59"/>
                                        </p:tgtEl>
                                        <p:attrNameLst>
                                          <p:attrName>style.visibility</p:attrName>
                                        </p:attrNameLst>
                                      </p:cBhvr>
                                      <p:to>
                                        <p:strVal val="hidden"/>
                                      </p:to>
                                    </p:set>
                                  </p:childTnLst>
                                </p:cTn>
                              </p:par>
                              <p:par>
                                <p:cTn id="151" presetID="1" presetClass="exit" presetSubtype="0" fill="hold" grpId="1" nodeType="withEffect">
                                  <p:stCondLst>
                                    <p:cond delay="0"/>
                                  </p:stCondLst>
                                  <p:childTnLst>
                                    <p:set>
                                      <p:cBhvr>
                                        <p:cTn id="152" dur="1" fill="hold">
                                          <p:stCondLst>
                                            <p:cond delay="0"/>
                                          </p:stCondLst>
                                        </p:cTn>
                                        <p:tgtEl>
                                          <p:spTgt spid="56"/>
                                        </p:tgtEl>
                                        <p:attrNameLst>
                                          <p:attrName>style.visibility</p:attrName>
                                        </p:attrNameLst>
                                      </p:cBhvr>
                                      <p:to>
                                        <p:strVal val="hidden"/>
                                      </p:to>
                                    </p:set>
                                  </p:childTnLst>
                                </p:cTn>
                              </p:par>
                              <p:par>
                                <p:cTn id="153" presetID="1" presetClass="exit" presetSubtype="0" fill="hold" grpId="1" nodeType="withEffect">
                                  <p:stCondLst>
                                    <p:cond delay="0"/>
                                  </p:stCondLst>
                                  <p:childTnLst>
                                    <p:set>
                                      <p:cBhvr>
                                        <p:cTn id="154" dur="1" fill="hold">
                                          <p:stCondLst>
                                            <p:cond delay="0"/>
                                          </p:stCondLst>
                                        </p:cTn>
                                        <p:tgtEl>
                                          <p:spTgt spid="71"/>
                                        </p:tgtEl>
                                        <p:attrNameLst>
                                          <p:attrName>style.visibility</p:attrName>
                                        </p:attrNameLst>
                                      </p:cBhvr>
                                      <p:to>
                                        <p:strVal val="hidden"/>
                                      </p:to>
                                    </p:set>
                                  </p:childTnLst>
                                </p:cTn>
                              </p:par>
                              <p:par>
                                <p:cTn id="155" presetID="1" presetClass="exit" presetSubtype="0" fill="hold" grpId="3" nodeType="withEffect">
                                  <p:stCondLst>
                                    <p:cond delay="0"/>
                                  </p:stCondLst>
                                  <p:childTnLst>
                                    <p:set>
                                      <p:cBhvr>
                                        <p:cTn id="156" dur="1" fill="hold">
                                          <p:stCondLst>
                                            <p:cond delay="0"/>
                                          </p:stCondLst>
                                        </p:cTn>
                                        <p:tgtEl>
                                          <p:spTgt spid="15"/>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64"/>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6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73"/>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4" nodeType="clickEffect">
                                  <p:stCondLst>
                                    <p:cond delay="0"/>
                                  </p:stCondLst>
                                  <p:childTnLst>
                                    <p:set>
                                      <p:cBhvr>
                                        <p:cTn id="170" dur="1" fill="hold">
                                          <p:stCondLst>
                                            <p:cond delay="0"/>
                                          </p:stCondLst>
                                        </p:cTn>
                                        <p:tgtEl>
                                          <p:spTgt spid="15"/>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52"/>
                                        </p:tgtEl>
                                        <p:attrNameLst>
                                          <p:attrName>style.visibility</p:attrName>
                                        </p:attrNameLst>
                                      </p:cBhvr>
                                      <p:to>
                                        <p:strVal val="visible"/>
                                      </p:to>
                                    </p:set>
                                  </p:childTnLst>
                                </p:cTn>
                              </p:par>
                              <p:par>
                                <p:cTn id="175" presetID="1" presetClass="exit" presetSubtype="0" fill="hold" grpId="1" nodeType="withEffect">
                                  <p:stCondLst>
                                    <p:cond delay="0"/>
                                  </p:stCondLst>
                                  <p:childTnLst>
                                    <p:set>
                                      <p:cBhvr>
                                        <p:cTn id="176" dur="1" fill="hold">
                                          <p:stCondLst>
                                            <p:cond delay="0"/>
                                          </p:stCondLst>
                                        </p:cTn>
                                        <p:tgtEl>
                                          <p:spTgt spid="68"/>
                                        </p:tgtEl>
                                        <p:attrNameLst>
                                          <p:attrName>style.visibility</p:attrName>
                                        </p:attrNameLst>
                                      </p:cBhvr>
                                      <p:to>
                                        <p:strVal val="hidden"/>
                                      </p:to>
                                    </p:set>
                                  </p:childTnLst>
                                </p:cTn>
                              </p:par>
                              <p:par>
                                <p:cTn id="177" presetID="1" presetClass="exit" presetSubtype="0" fill="hold" grpId="1" nodeType="withEffect">
                                  <p:stCondLst>
                                    <p:cond delay="0"/>
                                  </p:stCondLst>
                                  <p:childTnLst>
                                    <p:set>
                                      <p:cBhvr>
                                        <p:cTn id="178" dur="1" fill="hold">
                                          <p:stCondLst>
                                            <p:cond delay="0"/>
                                          </p:stCondLst>
                                        </p:cTn>
                                        <p:tgtEl>
                                          <p:spTgt spid="73"/>
                                        </p:tgtEl>
                                        <p:attrNameLst>
                                          <p:attrName>style.visibility</p:attrName>
                                        </p:attrNameLst>
                                      </p:cBhvr>
                                      <p:to>
                                        <p:strVal val="hidden"/>
                                      </p:to>
                                    </p:set>
                                  </p:childTnLst>
                                </p:cTn>
                              </p:par>
                              <p:par>
                                <p:cTn id="179" presetID="1" presetClass="exit" presetSubtype="0" fill="hold" grpId="5" nodeType="withEffect">
                                  <p:stCondLst>
                                    <p:cond delay="0"/>
                                  </p:stCondLst>
                                  <p:childTnLst>
                                    <p:set>
                                      <p:cBhvr>
                                        <p:cTn id="180" dur="1" fill="hold">
                                          <p:stCondLst>
                                            <p:cond delay="0"/>
                                          </p:stCondLst>
                                        </p:cTn>
                                        <p:tgtEl>
                                          <p:spTgt spid="15"/>
                                        </p:tgtEl>
                                        <p:attrNameLst>
                                          <p:attrName>style.visibility</p:attrName>
                                        </p:attrNameLst>
                                      </p:cBhvr>
                                      <p:to>
                                        <p:strVal val="hidden"/>
                                      </p:to>
                                    </p:set>
                                  </p:childTnLst>
                                </p:cTn>
                              </p:par>
                            </p:childTnLst>
                          </p:cTn>
                        </p:par>
                        <p:par>
                          <p:cTn id="181" fill="hold">
                            <p:stCondLst>
                              <p:cond delay="0"/>
                            </p:stCondLst>
                            <p:childTnLst>
                              <p:par>
                                <p:cTn id="182" presetID="1" presetClass="exit" presetSubtype="0" fill="hold" grpId="1" nodeType="afterEffect">
                                  <p:stCondLst>
                                    <p:cond delay="0"/>
                                  </p:stCondLst>
                                  <p:childTnLst>
                                    <p:set>
                                      <p:cBhvr>
                                        <p:cTn id="183" dur="1" fill="hold">
                                          <p:stCondLst>
                                            <p:cond delay="0"/>
                                          </p:stCondLst>
                                        </p:cTn>
                                        <p:tgtEl>
                                          <p:spTgt spid="64"/>
                                        </p:tgtEl>
                                        <p:attrNameLst>
                                          <p:attrName>style.visibility</p:attrName>
                                        </p:attrNameLst>
                                      </p:cBhvr>
                                      <p:to>
                                        <p:strVal val="hidden"/>
                                      </p:to>
                                    </p:set>
                                  </p:childTnLst>
                                </p:cTn>
                              </p:par>
                            </p:childTnLst>
                          </p:cTn>
                        </p:par>
                        <p:par>
                          <p:cTn id="184" fill="hold">
                            <p:stCondLst>
                              <p:cond delay="0"/>
                            </p:stCondLst>
                            <p:childTnLst>
                              <p:par>
                                <p:cTn id="185" presetID="1" presetClass="exit" presetSubtype="0" fill="hold" grpId="3" nodeType="afterEffect">
                                  <p:stCondLst>
                                    <p:cond delay="0"/>
                                  </p:stCondLst>
                                  <p:childTnLst>
                                    <p:set>
                                      <p:cBhvr>
                                        <p:cTn id="186" dur="1" fill="hold">
                                          <p:stCondLst>
                                            <p:cond delay="0"/>
                                          </p:stCondLst>
                                        </p:cTn>
                                        <p:tgtEl>
                                          <p:spTgt spid="67"/>
                                        </p:tgtEl>
                                        <p:attrNameLst>
                                          <p:attrName>style.visibility</p:attrName>
                                        </p:attrNameLst>
                                      </p:cBhvr>
                                      <p:to>
                                        <p:strVal val="hidden"/>
                                      </p:to>
                                    </p:set>
                                  </p:childTnLst>
                                </p:cTn>
                              </p:par>
                            </p:childTnLst>
                          </p:cTn>
                        </p:par>
                        <p:par>
                          <p:cTn id="187" fill="hold">
                            <p:stCondLst>
                              <p:cond delay="0"/>
                            </p:stCondLst>
                            <p:childTnLst>
                              <p:par>
                                <p:cTn id="188" presetID="1" presetClass="entr" presetSubtype="0" fill="hold" grpId="0" nodeType="afterEffect">
                                  <p:stCondLst>
                                    <p:cond delay="0"/>
                                  </p:stCondLst>
                                  <p:childTnLst>
                                    <p:set>
                                      <p:cBhvr>
                                        <p:cTn id="189" dur="1" fill="hold">
                                          <p:stCondLst>
                                            <p:cond delay="0"/>
                                          </p:stCondLst>
                                        </p:cTn>
                                        <p:tgtEl>
                                          <p:spTgt spid="81"/>
                                        </p:tgtEl>
                                        <p:attrNameLst>
                                          <p:attrName>style.visibility</p:attrName>
                                        </p:attrNameLst>
                                      </p:cBhvr>
                                      <p:to>
                                        <p:strVal val="visible"/>
                                      </p:to>
                                    </p:set>
                                  </p:childTnLst>
                                </p:cTn>
                              </p:par>
                            </p:childTnLst>
                          </p:cTn>
                        </p:par>
                        <p:par>
                          <p:cTn id="190" fill="hold">
                            <p:stCondLst>
                              <p:cond delay="0"/>
                            </p:stCondLst>
                            <p:childTnLst>
                              <p:par>
                                <p:cTn id="191" presetID="42" presetClass="path" presetSubtype="0" accel="50000" decel="50000" fill="hold" grpId="1" nodeType="afterEffect">
                                  <p:stCondLst>
                                    <p:cond delay="0"/>
                                  </p:stCondLst>
                                  <p:childTnLst>
                                    <p:animMotion origin="layout" path="M 5E-6 -3.7037E-7 L 0.17952 -0.00023 " pathEditMode="relative" rAng="0" ptsTypes="AA">
                                      <p:cBhvr>
                                        <p:cTn id="192" dur="500" fill="hold"/>
                                        <p:tgtEl>
                                          <p:spTgt spid="81"/>
                                        </p:tgtEl>
                                        <p:attrNameLst>
                                          <p:attrName>ppt_x</p:attrName>
                                          <p:attrName>ppt_y</p:attrName>
                                        </p:attrNameLst>
                                      </p:cBhvr>
                                      <p:rCtr x="8976" y="-23"/>
                                    </p:animMotion>
                                  </p:childTnLst>
                                </p:cTn>
                              </p:par>
                            </p:childTnLst>
                          </p:cTn>
                        </p:par>
                        <p:par>
                          <p:cTn id="193" fill="hold">
                            <p:stCondLst>
                              <p:cond delay="500"/>
                            </p:stCondLst>
                            <p:childTnLst>
                              <p:par>
                                <p:cTn id="194" presetID="1" presetClass="exit" presetSubtype="0" fill="hold" grpId="2" nodeType="afterEffect">
                                  <p:stCondLst>
                                    <p:cond delay="0"/>
                                  </p:stCondLst>
                                  <p:childTnLst>
                                    <p:set>
                                      <p:cBhvr>
                                        <p:cTn id="195" dur="1" fill="hold">
                                          <p:stCondLst>
                                            <p:cond delay="0"/>
                                          </p:stCondLst>
                                        </p:cTn>
                                        <p:tgtEl>
                                          <p:spTgt spid="81"/>
                                        </p:tgtEl>
                                        <p:attrNameLst>
                                          <p:attrName>style.visibility</p:attrName>
                                        </p:attrNameLst>
                                      </p:cBhvr>
                                      <p:to>
                                        <p:strVal val="hidden"/>
                                      </p:to>
                                    </p:set>
                                  </p:childTnLst>
                                </p:cTn>
                              </p:par>
                            </p:childTnLst>
                          </p:cTn>
                        </p:par>
                        <p:par>
                          <p:cTn id="196" fill="hold">
                            <p:stCondLst>
                              <p:cond delay="500"/>
                            </p:stCondLst>
                            <p:childTnLst>
                              <p:par>
                                <p:cTn id="197" presetID="1" presetClass="entr" presetSubtype="0" fill="hold" grpId="0" nodeType="afterEffect">
                                  <p:stCondLst>
                                    <p:cond delay="0"/>
                                  </p:stCondLst>
                                  <p:childTnLst>
                                    <p:set>
                                      <p:cBhvr>
                                        <p:cTn id="198" dur="1" fill="hold">
                                          <p:stCondLst>
                                            <p:cond delay="0"/>
                                          </p:stCondLst>
                                        </p:cTn>
                                        <p:tgtEl>
                                          <p:spTgt spid="82"/>
                                        </p:tgtEl>
                                        <p:attrNameLst>
                                          <p:attrName>style.visibility</p:attrName>
                                        </p:attrNameLst>
                                      </p:cBhvr>
                                      <p:to>
                                        <p:strVal val="visible"/>
                                      </p:to>
                                    </p:set>
                                  </p:childTnLst>
                                </p:cTn>
                              </p:par>
                            </p:childTnLst>
                          </p:cTn>
                        </p:par>
                        <p:par>
                          <p:cTn id="199" fill="hold">
                            <p:stCondLst>
                              <p:cond delay="500"/>
                            </p:stCondLst>
                            <p:childTnLst>
                              <p:par>
                                <p:cTn id="200" presetID="42" presetClass="path" presetSubtype="0" accel="50000" decel="50000" fill="hold" grpId="1" nodeType="afterEffect">
                                  <p:stCondLst>
                                    <p:cond delay="0"/>
                                  </p:stCondLst>
                                  <p:childTnLst>
                                    <p:animMotion origin="layout" path="M 5E-6 -3.33333E-6 L 0.09289 -3.33333E-6 " pathEditMode="relative" rAng="0" ptsTypes="AA">
                                      <p:cBhvr>
                                        <p:cTn id="201" dur="500" fill="hold"/>
                                        <p:tgtEl>
                                          <p:spTgt spid="82"/>
                                        </p:tgtEl>
                                        <p:attrNameLst>
                                          <p:attrName>ppt_x</p:attrName>
                                          <p:attrName>ppt_y</p:attrName>
                                        </p:attrNameLst>
                                      </p:cBhvr>
                                      <p:rCtr x="4635" y="0"/>
                                    </p:animMotion>
                                  </p:childTnLst>
                                </p:cTn>
                              </p:par>
                            </p:childTnLst>
                          </p:cTn>
                        </p:par>
                        <p:par>
                          <p:cTn id="202" fill="hold">
                            <p:stCondLst>
                              <p:cond delay="1000"/>
                            </p:stCondLst>
                            <p:childTnLst>
                              <p:par>
                                <p:cTn id="203" presetID="1" presetClass="exit" presetSubtype="0" fill="hold" grpId="2" nodeType="afterEffect">
                                  <p:stCondLst>
                                    <p:cond delay="0"/>
                                  </p:stCondLst>
                                  <p:childTnLst>
                                    <p:set>
                                      <p:cBhvr>
                                        <p:cTn id="204" dur="1" fill="hold">
                                          <p:stCondLst>
                                            <p:cond delay="0"/>
                                          </p:stCondLst>
                                        </p:cTn>
                                        <p:tgtEl>
                                          <p:spTgt spid="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7" grpId="1" animBg="1"/>
      <p:bldP spid="71" grpId="0" animBg="1"/>
      <p:bldP spid="71" grpId="1" animBg="1"/>
      <p:bldP spid="73" grpId="0" animBg="1"/>
      <p:bldP spid="73" grpId="1" animBg="1"/>
      <p:bldP spid="72" grpId="0" animBg="1"/>
      <p:bldP spid="72" grpId="1" animBg="1"/>
      <p:bldP spid="16" grpId="0" animBg="1"/>
      <p:bldP spid="16" grpId="1" animBg="1"/>
      <p:bldP spid="25" grpId="0" animBg="1"/>
      <p:bldP spid="25" grpId="1" animBg="1"/>
      <p:bldP spid="67" grpId="0" animBg="1"/>
      <p:bldP spid="67" grpId="1" animBg="1"/>
      <p:bldP spid="67" grpId="2" animBg="1"/>
      <p:bldP spid="67" grpId="3" animBg="1"/>
      <p:bldP spid="67" grpId="4" animBg="1"/>
      <p:bldP spid="69" grpId="0" animBg="1"/>
      <p:bldP spid="69" grpId="1" animBg="1"/>
      <p:bldP spid="70" grpId="0" animBg="1"/>
      <p:bldP spid="70" grpId="1" animBg="1"/>
      <p:bldP spid="75" grpId="0" animBg="1"/>
      <p:bldP spid="75" grpId="1" animBg="1"/>
      <p:bldP spid="80" grpId="0" animBg="1"/>
      <p:bldP spid="80" grpId="1" animBg="1"/>
      <p:bldP spid="81" grpId="0" animBg="1"/>
      <p:bldP spid="81" grpId="1" animBg="1"/>
      <p:bldP spid="81" grpId="2" animBg="1"/>
      <p:bldP spid="82" grpId="0" animBg="1"/>
      <p:bldP spid="82" grpId="1" animBg="1"/>
      <p:bldP spid="82" grpId="2" animBg="1"/>
      <p:bldP spid="62" grpId="0" animBg="1"/>
      <p:bldP spid="62" grpId="3" animBg="1"/>
      <p:bldP spid="62" grpId="4" animBg="1"/>
      <p:bldP spid="3" grpId="0" animBg="1"/>
      <p:bldP spid="3" grpId="1" animBg="1"/>
      <p:bldP spid="41" grpId="0" animBg="1"/>
      <p:bldP spid="41" grpId="1" animBg="1"/>
      <p:bldP spid="42" grpId="0" animBg="1"/>
      <p:bldP spid="42" grpId="1" animBg="1"/>
      <p:bldP spid="4" grpId="0" animBg="1"/>
      <p:bldP spid="4" grpId="1" animBg="1"/>
      <p:bldP spid="44" grpId="0" animBg="1"/>
      <p:bldP spid="44" grpId="1" animBg="1"/>
      <p:bldP spid="45" grpId="0" animBg="1"/>
      <p:bldP spid="45" grpId="1" animBg="1"/>
      <p:bldP spid="52" grpId="0" animBg="1"/>
      <p:bldP spid="12" grpId="0"/>
      <p:bldP spid="55" grpId="0"/>
      <p:bldP spid="56" grpId="0" animBg="1"/>
      <p:bldP spid="56" grpId="1" animBg="1"/>
      <p:bldP spid="59" grpId="0" animBg="1"/>
      <p:bldP spid="59" grpId="1" animBg="1"/>
      <p:bldP spid="64" grpId="0" animBg="1"/>
      <p:bldP spid="64" grpId="1" animBg="1"/>
      <p:bldP spid="68" grpId="0" animBg="1"/>
      <p:bldP spid="68" grpId="1" animBg="1"/>
      <p:bldP spid="15" grpId="0"/>
      <p:bldP spid="15" grpId="1"/>
      <p:bldP spid="15" grpId="2"/>
      <p:bldP spid="15" grpId="3"/>
      <p:bldP spid="15" grpId="4"/>
      <p:bldP spid="15" grpId="5"/>
      <p:bldP spid="76" grpId="0" animBg="1"/>
      <p:bldP spid="7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t>Key Observations</a:t>
            </a:r>
          </a:p>
          <a:p>
            <a:pPr>
              <a:lnSpc>
                <a:spcPct val="140000"/>
              </a:lnSpc>
            </a:pPr>
            <a:r>
              <a:rPr lang="en-US" sz="3200" dirty="0" smtClean="0"/>
              <a:t>Mechanisms</a:t>
            </a:r>
          </a:p>
          <a:p>
            <a:pPr>
              <a:lnSpc>
                <a:spcPct val="140000"/>
              </a:lnSpc>
            </a:pPr>
            <a:r>
              <a:rPr lang="en-US" sz="3200" dirty="0" smtClean="0"/>
              <a:t>Results</a:t>
            </a:r>
          </a:p>
          <a:p>
            <a:pPr>
              <a:lnSpc>
                <a:spcPct val="140000"/>
              </a:lnSpc>
            </a:pPr>
            <a:r>
              <a:rPr lang="en-US" sz="3200" dirty="0" smtClean="0"/>
              <a:t>Conclusion</a:t>
            </a:r>
            <a:endParaRPr lang="en-US" sz="32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a:t>
            </a:fld>
            <a:endParaRPr lang="en-US" altLang="en-US"/>
          </a:p>
        </p:txBody>
      </p:sp>
    </p:spTree>
    <p:extLst>
      <p:ext uri="{BB962C8B-B14F-4D97-AF65-F5344CB8AC3E}">
        <p14:creationId xmlns:p14="http://schemas.microsoft.com/office/powerpoint/2010/main" val="37242968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err="1" smtClean="0"/>
              <a:t>FastHASH</a:t>
            </a:r>
            <a:r>
              <a:rPr lang="en-US" dirty="0" smtClean="0"/>
              <a:t> Mechanisms</a:t>
            </a:r>
            <a:endParaRPr lang="en-US" dirty="0"/>
          </a:p>
        </p:txBody>
      </p:sp>
      <p:sp>
        <p:nvSpPr>
          <p:cNvPr id="3" name="内容占位符 2"/>
          <p:cNvSpPr>
            <a:spLocks noGrp="1"/>
          </p:cNvSpPr>
          <p:nvPr>
            <p:ph idx="1"/>
          </p:nvPr>
        </p:nvSpPr>
        <p:spPr/>
        <p:txBody>
          <a:bodyPr/>
          <a:lstStyle/>
          <a:p>
            <a:endParaRPr lang="en-US" b="1" dirty="0" smtClean="0">
              <a:solidFill>
                <a:srgbClr val="0000FF"/>
              </a:solidFill>
            </a:endParaRPr>
          </a:p>
          <a:p>
            <a:endParaRPr lang="en-US" b="1" dirty="0">
              <a:solidFill>
                <a:srgbClr val="0000FF"/>
              </a:solidFill>
            </a:endParaRPr>
          </a:p>
          <a:p>
            <a:r>
              <a:rPr lang="en-US" b="1" dirty="0" smtClean="0">
                <a:solidFill>
                  <a:srgbClr val="0000FF"/>
                </a:solidFill>
              </a:rPr>
              <a:t>Adjacency Filtering (AF)</a:t>
            </a:r>
            <a:r>
              <a:rPr lang="en-US" dirty="0" smtClean="0">
                <a:solidFill>
                  <a:srgbClr val="0000FF"/>
                </a:solidFill>
              </a:rPr>
              <a:t>: </a:t>
            </a:r>
            <a:r>
              <a:rPr lang="en-US" dirty="0" smtClean="0"/>
              <a:t>Rejects obviously invalid mapping locations </a:t>
            </a:r>
            <a:r>
              <a:rPr lang="en-US" dirty="0"/>
              <a:t>at early stage to avoid unnecessary </a:t>
            </a:r>
            <a:r>
              <a:rPr lang="en-US" dirty="0" smtClean="0"/>
              <a:t>verifications</a:t>
            </a:r>
          </a:p>
          <a:p>
            <a:endParaRPr lang="en-US" dirty="0"/>
          </a:p>
          <a:p>
            <a:endParaRPr lang="en-US" b="1" dirty="0" smtClean="0">
              <a:solidFill>
                <a:srgbClr val="0000FF"/>
              </a:solidFill>
            </a:endParaRPr>
          </a:p>
          <a:p>
            <a:r>
              <a:rPr lang="en-US" b="1" dirty="0" smtClean="0">
                <a:solidFill>
                  <a:srgbClr val="0000FF"/>
                </a:solidFill>
              </a:rPr>
              <a:t>Cheap K-</a:t>
            </a:r>
            <a:r>
              <a:rPr lang="en-US" b="1" dirty="0" err="1" smtClean="0">
                <a:solidFill>
                  <a:srgbClr val="0000FF"/>
                </a:solidFill>
              </a:rPr>
              <a:t>mer</a:t>
            </a:r>
            <a:r>
              <a:rPr lang="en-US" b="1" dirty="0" smtClean="0">
                <a:solidFill>
                  <a:srgbClr val="0000FF"/>
                </a:solidFill>
              </a:rPr>
              <a:t> Selection (CKS): </a:t>
            </a:r>
            <a:r>
              <a:rPr lang="en-US" dirty="0" smtClean="0"/>
              <a:t>Reduces </a:t>
            </a:r>
            <a:r>
              <a:rPr lang="en-US" dirty="0"/>
              <a:t>the absolute </a:t>
            </a:r>
            <a:r>
              <a:rPr lang="en-US" dirty="0" smtClean="0"/>
              <a:t>number of potential mapping locations</a:t>
            </a:r>
            <a:endParaRPr lang="en-US" dirty="0"/>
          </a:p>
          <a:p>
            <a:endParaRPr lang="en-US" dirty="0"/>
          </a:p>
          <a:p>
            <a:endParaRPr lang="en-US" dirty="0"/>
          </a:p>
        </p:txBody>
      </p:sp>
      <p:sp>
        <p:nvSpPr>
          <p:cNvPr id="4" name="灯片编号占位符 3"/>
          <p:cNvSpPr>
            <a:spLocks noGrp="1"/>
          </p:cNvSpPr>
          <p:nvPr>
            <p:ph type="sldNum" sz="quarter" idx="11"/>
          </p:nvPr>
        </p:nvSpPr>
        <p:spPr/>
        <p:txBody>
          <a:bodyPr/>
          <a:lstStyle/>
          <a:p>
            <a:fld id="{323594FA-E141-4234-AE05-360401972BE7}" type="slidenum">
              <a:rPr lang="en-US" altLang="en-US" smtClean="0"/>
              <a:pPr/>
              <a:t>20</a:t>
            </a:fld>
            <a:endParaRPr lang="en-US" altLang="en-US"/>
          </a:p>
        </p:txBody>
      </p:sp>
      <p:sp>
        <p:nvSpPr>
          <p:cNvPr id="5" name="Rectangle 4"/>
          <p:cNvSpPr/>
          <p:nvPr/>
        </p:nvSpPr>
        <p:spPr>
          <a:xfrm>
            <a:off x="251520" y="3717032"/>
            <a:ext cx="8208912" cy="1224136"/>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47482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Cheap K-</a:t>
            </a:r>
            <a:r>
              <a:rPr lang="en-US" dirty="0" err="1" smtClean="0"/>
              <a:t>mer</a:t>
            </a:r>
            <a:r>
              <a:rPr lang="en-US" dirty="0" smtClean="0"/>
              <a:t> Selection (CKS)</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Goal:</a:t>
            </a:r>
            <a:r>
              <a:rPr lang="en-US" dirty="0" smtClean="0">
                <a:solidFill>
                  <a:srgbClr val="FF0000"/>
                </a:solidFill>
              </a:rPr>
              <a:t> </a:t>
            </a:r>
            <a:r>
              <a:rPr lang="en-US" dirty="0" smtClean="0"/>
              <a:t>Reduce the number of potential mappings</a:t>
            </a:r>
          </a:p>
          <a:p>
            <a:endParaRPr lang="en-US" dirty="0" smtClean="0"/>
          </a:p>
          <a:p>
            <a:r>
              <a:rPr lang="en-US" b="1" dirty="0" smtClean="0">
                <a:solidFill>
                  <a:srgbClr val="0000FF"/>
                </a:solidFill>
              </a:rPr>
              <a:t>Key insight:</a:t>
            </a:r>
          </a:p>
          <a:p>
            <a:pPr lvl="1"/>
            <a:r>
              <a:rPr lang="en-US" dirty="0" smtClean="0"/>
              <a:t>K-</a:t>
            </a:r>
            <a:r>
              <a:rPr lang="en-US" dirty="0" err="1" smtClean="0"/>
              <a:t>mers</a:t>
            </a:r>
            <a:r>
              <a:rPr lang="en-US" dirty="0" smtClean="0"/>
              <a:t> have different </a:t>
            </a:r>
            <a:r>
              <a:rPr lang="en-US" dirty="0" smtClean="0">
                <a:solidFill>
                  <a:srgbClr val="0000FF"/>
                </a:solidFill>
              </a:rPr>
              <a:t>cost</a:t>
            </a:r>
            <a:r>
              <a:rPr lang="en-US" dirty="0" smtClean="0"/>
              <a:t> to examine: Some k-</a:t>
            </a:r>
            <a:r>
              <a:rPr lang="en-US" dirty="0" err="1" smtClean="0"/>
              <a:t>mers</a:t>
            </a:r>
            <a:r>
              <a:rPr lang="en-US" dirty="0" smtClean="0"/>
              <a:t> are </a:t>
            </a:r>
            <a:r>
              <a:rPr lang="en-US" i="1" dirty="0" smtClean="0">
                <a:solidFill>
                  <a:srgbClr val="0000FF"/>
                </a:solidFill>
              </a:rPr>
              <a:t>cheaper</a:t>
            </a:r>
            <a:r>
              <a:rPr lang="en-US" dirty="0" smtClean="0">
                <a:solidFill>
                  <a:srgbClr val="0000FF"/>
                </a:solidFill>
              </a:rPr>
              <a:t> </a:t>
            </a:r>
            <a:r>
              <a:rPr lang="en-US" dirty="0" smtClean="0"/>
              <a:t>as they have fewer locations than others (occur less frequently in reference genome)</a:t>
            </a:r>
          </a:p>
          <a:p>
            <a:endParaRPr lang="en-US" b="1" dirty="0" smtClean="0">
              <a:solidFill>
                <a:srgbClr val="0000FF"/>
              </a:solidFill>
            </a:endParaRPr>
          </a:p>
          <a:p>
            <a:r>
              <a:rPr lang="en-US" b="1" dirty="0" smtClean="0">
                <a:solidFill>
                  <a:srgbClr val="0000FF"/>
                </a:solidFill>
              </a:rPr>
              <a:t>Key idea:</a:t>
            </a:r>
            <a:r>
              <a:rPr lang="en-US" dirty="0" smtClean="0"/>
              <a:t> </a:t>
            </a:r>
          </a:p>
          <a:p>
            <a:pPr lvl="1"/>
            <a:r>
              <a:rPr lang="en-US" dirty="0" smtClean="0"/>
              <a:t>Sort the k-</a:t>
            </a:r>
            <a:r>
              <a:rPr lang="en-US" dirty="0" err="1" smtClean="0"/>
              <a:t>mers</a:t>
            </a:r>
            <a:r>
              <a:rPr lang="en-US" dirty="0" smtClean="0"/>
              <a:t> based on their number of locations</a:t>
            </a:r>
          </a:p>
          <a:p>
            <a:pPr lvl="1"/>
            <a:r>
              <a:rPr lang="en-US" dirty="0" smtClean="0"/>
              <a:t>Select the k-</a:t>
            </a:r>
            <a:r>
              <a:rPr lang="en-US" dirty="0" err="1" smtClean="0"/>
              <a:t>mers</a:t>
            </a:r>
            <a:r>
              <a:rPr lang="en-US" dirty="0" smtClean="0"/>
              <a:t> with fewest locations to verify</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21</a:t>
            </a:fld>
            <a:endParaRPr lang="en-US" altLang="en-US"/>
          </a:p>
        </p:txBody>
      </p:sp>
    </p:spTree>
    <p:extLst>
      <p:ext uri="{BB962C8B-B14F-4D97-AF65-F5344CB8AC3E}">
        <p14:creationId xmlns:p14="http://schemas.microsoft.com/office/powerpoint/2010/main" val="89568484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Cheap K-</a:t>
            </a:r>
            <a:r>
              <a:rPr lang="en-US" dirty="0" err="1" smtClean="0"/>
              <a:t>mer</a:t>
            </a:r>
            <a:r>
              <a:rPr lang="en-US" dirty="0" smtClean="0"/>
              <a:t> Selection</a:t>
            </a:r>
            <a:endParaRPr lang="en-US" dirty="0"/>
          </a:p>
        </p:txBody>
      </p:sp>
      <p:sp>
        <p:nvSpPr>
          <p:cNvPr id="3" name="Content Placeholder 2"/>
          <p:cNvSpPr>
            <a:spLocks noGrp="1"/>
          </p:cNvSpPr>
          <p:nvPr>
            <p:ph idx="1"/>
          </p:nvPr>
        </p:nvSpPr>
        <p:spPr/>
        <p:txBody>
          <a:bodyPr/>
          <a:lstStyle/>
          <a:p>
            <a:r>
              <a:rPr lang="en-US" i="1" dirty="0" smtClean="0">
                <a:solidFill>
                  <a:srgbClr val="0000FF"/>
                </a:solidFill>
              </a:rPr>
              <a:t>e</a:t>
            </a:r>
            <a:r>
              <a:rPr lang="en-US" dirty="0" smtClean="0">
                <a:solidFill>
                  <a:srgbClr val="0000FF"/>
                </a:solidFill>
              </a:rPr>
              <a:t>=2</a:t>
            </a:r>
            <a:r>
              <a:rPr lang="en-US" dirty="0">
                <a:solidFill>
                  <a:srgbClr val="0000FF"/>
                </a:solidFill>
              </a:rPr>
              <a:t> </a:t>
            </a:r>
            <a:r>
              <a:rPr lang="en-US" dirty="0" smtClean="0"/>
              <a:t>(examine 3 k-</a:t>
            </a:r>
            <a:r>
              <a:rPr lang="en-US" dirty="0" err="1" smtClean="0"/>
              <a:t>mers</a:t>
            </a:r>
            <a:r>
              <a:rPr lang="en-US" dirty="0" smtClean="0"/>
              <a:t>)</a:t>
            </a:r>
            <a:endParaRPr lang="en-US" i="1"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22</a:t>
            </a:fld>
            <a:endParaRPr lang="en-US" altLang="en-US"/>
          </a:p>
        </p:txBody>
      </p:sp>
      <p:sp>
        <p:nvSpPr>
          <p:cNvPr id="5" name="Rectangle 81"/>
          <p:cNvSpPr/>
          <p:nvPr/>
        </p:nvSpPr>
        <p:spPr>
          <a:xfrm>
            <a:off x="539552" y="1444145"/>
            <a:ext cx="8208912" cy="288031"/>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rgbClr val="C00000"/>
                </a:solidFill>
              </a:rPr>
              <a:t>AA</a:t>
            </a:r>
            <a:r>
              <a:rPr lang="en-US" sz="1400" dirty="0" smtClean="0">
                <a:solidFill>
                  <a:srgbClr val="660066"/>
                </a:solidFill>
              </a:rPr>
              <a:t>G</a:t>
            </a:r>
            <a:r>
              <a:rPr lang="en-US" sz="1400" dirty="0" smtClean="0">
                <a:solidFill>
                  <a:srgbClr val="664D00"/>
                </a:solidFill>
              </a:rPr>
              <a:t>C</a:t>
            </a:r>
            <a:r>
              <a:rPr lang="en-US" sz="1400" dirty="0" smtClean="0">
                <a:solidFill>
                  <a:schemeClr val="accent6"/>
                </a:solidFill>
              </a:rPr>
              <a:t>T</a:t>
            </a:r>
            <a:r>
              <a:rPr lang="en-US" sz="1400" dirty="0" smtClean="0">
                <a:solidFill>
                  <a:srgbClr val="664D00"/>
                </a:solidFill>
              </a:rPr>
              <a:t>C</a:t>
            </a:r>
            <a:r>
              <a:rPr lang="en-US" sz="1400" dirty="0" smtClean="0">
                <a:solidFill>
                  <a:srgbClr val="C00000"/>
                </a:solidFill>
              </a:rPr>
              <a:t>AA</a:t>
            </a:r>
            <a:r>
              <a:rPr lang="en-US" sz="1400" dirty="0" smtClean="0">
                <a:solidFill>
                  <a:srgbClr val="35742A"/>
                </a:solidFill>
              </a:rPr>
              <a:t>TTT</a:t>
            </a:r>
            <a:r>
              <a:rPr lang="en-US" sz="1400" dirty="0" smtClean="0">
                <a:solidFill>
                  <a:srgbClr val="664D00"/>
                </a:solidFill>
              </a:rPr>
              <a:t>C</a:t>
            </a:r>
            <a:r>
              <a:rPr lang="en-US" sz="1400" dirty="0" smtClean="0">
                <a:solidFill>
                  <a:srgbClr val="C00000"/>
                </a:solidFill>
              </a:rPr>
              <a:t> </a:t>
            </a:r>
            <a:r>
              <a:rPr lang="en-US" sz="1400" dirty="0" smtClean="0">
                <a:solidFill>
                  <a:srgbClr val="664D00"/>
                </a:solidFill>
              </a:rPr>
              <a:t>CC</a:t>
            </a:r>
            <a:r>
              <a:rPr lang="en-US" sz="1400" dirty="0" smtClean="0">
                <a:solidFill>
                  <a:srgbClr val="35742A"/>
                </a:solidFill>
              </a:rPr>
              <a:t>T</a:t>
            </a:r>
            <a:r>
              <a:rPr lang="en-US" sz="1400" dirty="0" smtClean="0">
                <a:solidFill>
                  <a:srgbClr val="664D00"/>
                </a:solidFill>
              </a:rPr>
              <a:t>CC</a:t>
            </a:r>
            <a:r>
              <a:rPr lang="en-US" sz="1400" dirty="0" smtClean="0">
                <a:solidFill>
                  <a:srgbClr val="35742A"/>
                </a:solidFill>
              </a:rPr>
              <a:t>TT</a:t>
            </a:r>
            <a:r>
              <a:rPr lang="en-US" sz="1400" dirty="0" smtClean="0">
                <a:solidFill>
                  <a:srgbClr val="C00000"/>
                </a:solidFill>
              </a:rPr>
              <a:t>AA</a:t>
            </a:r>
            <a:r>
              <a:rPr lang="en-US" sz="1400" dirty="0" smtClean="0">
                <a:solidFill>
                  <a:srgbClr val="35742A"/>
                </a:solidFill>
              </a:rPr>
              <a:t>TTT</a:t>
            </a:r>
            <a:r>
              <a:rPr lang="en-US" sz="1400" dirty="0" smtClean="0">
                <a:solidFill>
                  <a:srgbClr val="C00000"/>
                </a:solidFill>
              </a:rPr>
              <a:t> </a:t>
            </a:r>
            <a:r>
              <a:rPr lang="en-US" sz="1400" dirty="0" smtClean="0">
                <a:solidFill>
                  <a:srgbClr val="35742A"/>
                </a:solidFill>
              </a:rPr>
              <a:t>T</a:t>
            </a:r>
            <a:r>
              <a:rPr lang="en-US" sz="1400" dirty="0" smtClean="0">
                <a:solidFill>
                  <a:srgbClr val="664D00"/>
                </a:solidFill>
              </a:rPr>
              <a:t>CC</a:t>
            </a:r>
            <a:r>
              <a:rPr lang="en-US" sz="1400" dirty="0" smtClean="0">
                <a:solidFill>
                  <a:srgbClr val="35742A"/>
                </a:solidFill>
              </a:rPr>
              <a:t>T</a:t>
            </a:r>
            <a:r>
              <a:rPr lang="en-US" sz="1400" dirty="0" smtClean="0">
                <a:solidFill>
                  <a:srgbClr val="664D00"/>
                </a:solidFill>
              </a:rPr>
              <a:t>C</a:t>
            </a:r>
            <a:r>
              <a:rPr lang="en-US" sz="1400" dirty="0" smtClean="0">
                <a:solidFill>
                  <a:srgbClr val="35742A"/>
                </a:solidFill>
              </a:rPr>
              <a:t>TT</a:t>
            </a:r>
            <a:r>
              <a:rPr lang="en-US" sz="1400" dirty="0" smtClean="0">
                <a:solidFill>
                  <a:srgbClr val="C00000"/>
                </a:solidFill>
              </a:rPr>
              <a:t>AA</a:t>
            </a:r>
            <a:r>
              <a:rPr lang="en-US" sz="1400" dirty="0" smtClean="0">
                <a:solidFill>
                  <a:srgbClr val="660066"/>
                </a:solidFill>
              </a:rPr>
              <a:t>G</a:t>
            </a:r>
            <a:r>
              <a:rPr lang="en-US" sz="1400" dirty="0" smtClean="0">
                <a:solidFill>
                  <a:srgbClr val="C00000"/>
                </a:solidFill>
              </a:rPr>
              <a:t>AA </a:t>
            </a:r>
            <a:r>
              <a:rPr lang="en-US" sz="1400" dirty="0" smtClean="0">
                <a:solidFill>
                  <a:srgbClr val="660066"/>
                </a:solidFill>
              </a:rPr>
              <a:t>GGG</a:t>
            </a:r>
            <a:r>
              <a:rPr lang="en-US" sz="1400" dirty="0" smtClean="0">
                <a:solidFill>
                  <a:srgbClr val="35742A"/>
                </a:solidFill>
              </a:rPr>
              <a:t>T</a:t>
            </a:r>
            <a:r>
              <a:rPr lang="en-US" sz="1400" dirty="0" smtClean="0">
                <a:solidFill>
                  <a:srgbClr val="C00000"/>
                </a:solidFill>
              </a:rPr>
              <a:t>A</a:t>
            </a:r>
            <a:r>
              <a:rPr lang="en-US" sz="1400" dirty="0" smtClean="0">
                <a:solidFill>
                  <a:srgbClr val="35742A"/>
                </a:solidFill>
              </a:rPr>
              <a:t>T</a:t>
            </a:r>
            <a:r>
              <a:rPr lang="en-US" sz="1400" dirty="0" smtClean="0">
                <a:solidFill>
                  <a:srgbClr val="660066"/>
                </a:solidFill>
              </a:rPr>
              <a:t>GG</a:t>
            </a:r>
            <a:r>
              <a:rPr lang="en-US" sz="1400" dirty="0" smtClean="0">
                <a:solidFill>
                  <a:srgbClr val="664D00"/>
                </a:solidFill>
              </a:rPr>
              <a:t>C</a:t>
            </a:r>
            <a:r>
              <a:rPr lang="en-US" sz="1400" dirty="0" smtClean="0">
                <a:solidFill>
                  <a:srgbClr val="35742A"/>
                </a:solidFill>
              </a:rPr>
              <a:t>T</a:t>
            </a:r>
            <a:r>
              <a:rPr lang="en-US" sz="1400" dirty="0" smtClean="0">
                <a:solidFill>
                  <a:srgbClr val="C00000"/>
                </a:solidFill>
              </a:rPr>
              <a:t>A</a:t>
            </a:r>
            <a:r>
              <a:rPr lang="en-US" sz="1400" dirty="0" smtClean="0">
                <a:solidFill>
                  <a:srgbClr val="660066"/>
                </a:solidFill>
              </a:rPr>
              <a:t>G</a:t>
            </a:r>
            <a:r>
              <a:rPr lang="en-US" sz="1400" dirty="0" smtClean="0">
                <a:solidFill>
                  <a:srgbClr val="C00000"/>
                </a:solidFill>
              </a:rPr>
              <a:t> AA</a:t>
            </a:r>
            <a:r>
              <a:rPr lang="en-US" sz="1400" dirty="0" smtClean="0">
                <a:solidFill>
                  <a:srgbClr val="660066"/>
                </a:solidFill>
              </a:rPr>
              <a:t>GG</a:t>
            </a:r>
            <a:r>
              <a:rPr lang="en-US" sz="1400" dirty="0" smtClean="0">
                <a:solidFill>
                  <a:srgbClr val="35742A"/>
                </a:solidFill>
              </a:rPr>
              <a:t>TT</a:t>
            </a:r>
            <a:r>
              <a:rPr lang="en-US" sz="1400" dirty="0" smtClean="0">
                <a:solidFill>
                  <a:srgbClr val="660066"/>
                </a:solidFill>
              </a:rPr>
              <a:t>G</a:t>
            </a:r>
            <a:r>
              <a:rPr lang="en-US" sz="1400" dirty="0" smtClean="0">
                <a:solidFill>
                  <a:srgbClr val="C00000"/>
                </a:solidFill>
              </a:rPr>
              <a:t>A</a:t>
            </a:r>
            <a:r>
              <a:rPr lang="en-US" sz="1400" dirty="0" smtClean="0">
                <a:solidFill>
                  <a:srgbClr val="660066"/>
                </a:solidFill>
              </a:rPr>
              <a:t>G</a:t>
            </a:r>
            <a:r>
              <a:rPr lang="en-US" sz="1400" dirty="0" smtClean="0">
                <a:solidFill>
                  <a:srgbClr val="C00000"/>
                </a:solidFill>
              </a:rPr>
              <a:t>A</a:t>
            </a:r>
            <a:r>
              <a:rPr lang="en-US" sz="1400" dirty="0" smtClean="0">
                <a:solidFill>
                  <a:srgbClr val="660066"/>
                </a:solidFill>
              </a:rPr>
              <a:t>G</a:t>
            </a:r>
            <a:r>
              <a:rPr lang="en-US" sz="1400" dirty="0" smtClean="0">
                <a:solidFill>
                  <a:srgbClr val="664D00"/>
                </a:solidFill>
              </a:rPr>
              <a:t>C</a:t>
            </a:r>
            <a:r>
              <a:rPr lang="en-US" sz="1400" dirty="0" smtClean="0">
                <a:solidFill>
                  <a:srgbClr val="C00000"/>
                </a:solidFill>
              </a:rPr>
              <a:t> </a:t>
            </a:r>
            <a:r>
              <a:rPr lang="en-US" sz="1400" dirty="0" smtClean="0">
                <a:solidFill>
                  <a:srgbClr val="664D00"/>
                </a:solidFill>
              </a:rPr>
              <a:t>C</a:t>
            </a:r>
            <a:r>
              <a:rPr lang="en-US" sz="1400" dirty="0" smtClean="0">
                <a:solidFill>
                  <a:srgbClr val="35742A"/>
                </a:solidFill>
              </a:rPr>
              <a:t>TT</a:t>
            </a:r>
            <a:r>
              <a:rPr lang="en-US" sz="1400" dirty="0" smtClean="0">
                <a:solidFill>
                  <a:srgbClr val="C00000"/>
                </a:solidFill>
              </a:rPr>
              <a:t>A</a:t>
            </a:r>
            <a:r>
              <a:rPr lang="en-US" sz="1400" dirty="0" smtClean="0">
                <a:solidFill>
                  <a:srgbClr val="660066"/>
                </a:solidFill>
              </a:rPr>
              <a:t>GG</a:t>
            </a:r>
            <a:r>
              <a:rPr lang="en-US" sz="1400" dirty="0" smtClean="0">
                <a:solidFill>
                  <a:srgbClr val="664D00"/>
                </a:solidFill>
              </a:rPr>
              <a:t>C</a:t>
            </a:r>
            <a:r>
              <a:rPr lang="en-US" sz="1400" dirty="0" smtClean="0">
                <a:solidFill>
                  <a:srgbClr val="35742A"/>
                </a:solidFill>
              </a:rPr>
              <a:t>TT</a:t>
            </a:r>
            <a:r>
              <a:rPr lang="en-US" sz="1400" dirty="0" smtClean="0">
                <a:solidFill>
                  <a:srgbClr val="C00000"/>
                </a:solidFill>
              </a:rPr>
              <a:t>A</a:t>
            </a:r>
            <a:r>
              <a:rPr lang="en-US" sz="1400" dirty="0" smtClean="0">
                <a:solidFill>
                  <a:schemeClr val="accent1">
                    <a:lumMod val="50000"/>
                  </a:schemeClr>
                </a:solidFill>
              </a:rPr>
              <a:t>CC</a:t>
            </a:r>
            <a:endParaRPr lang="en-US" sz="1400" dirty="0">
              <a:ln>
                <a:solidFill>
                  <a:schemeClr val="accent2"/>
                </a:solidFill>
              </a:ln>
              <a:solidFill>
                <a:schemeClr val="accent1">
                  <a:lumMod val="50000"/>
                </a:schemeClr>
              </a:solidFill>
            </a:endParaRPr>
          </a:p>
        </p:txBody>
      </p:sp>
      <p:sp>
        <p:nvSpPr>
          <p:cNvPr id="6" name="TextBox 5"/>
          <p:cNvSpPr txBox="1"/>
          <p:nvPr/>
        </p:nvSpPr>
        <p:spPr>
          <a:xfrm>
            <a:off x="7858605" y="848916"/>
            <a:ext cx="889859" cy="523220"/>
          </a:xfrm>
          <a:prstGeom prst="rect">
            <a:avLst/>
          </a:prstGeom>
          <a:noFill/>
        </p:spPr>
        <p:txBody>
          <a:bodyPr wrap="none" rtlCol="0">
            <a:spAutoFit/>
          </a:bodyPr>
          <a:lstStyle/>
          <a:p>
            <a:r>
              <a:rPr lang="en-US" sz="2800" dirty="0" smtClean="0"/>
              <a:t>read</a:t>
            </a:r>
            <a:endParaRPr lang="en-US" sz="2800" dirty="0"/>
          </a:p>
        </p:txBody>
      </p:sp>
      <p:graphicFrame>
        <p:nvGraphicFramePr>
          <p:cNvPr id="12" name="Table 11"/>
          <p:cNvGraphicFramePr>
            <a:graphicFrameLocks noGrp="1"/>
          </p:cNvGraphicFramePr>
          <p:nvPr>
            <p:extLst>
              <p:ext uri="{D42A27DB-BD31-4B8C-83A1-F6EECF244321}">
                <p14:modId xmlns:p14="http://schemas.microsoft.com/office/powerpoint/2010/main" val="1306999655"/>
              </p:ext>
            </p:extLst>
          </p:nvPr>
        </p:nvGraphicFramePr>
        <p:xfrm>
          <a:off x="899592" y="1916832"/>
          <a:ext cx="720080" cy="1523999"/>
        </p:xfrm>
        <a:graphic>
          <a:graphicData uri="http://schemas.openxmlformats.org/drawingml/2006/table">
            <a:tbl>
              <a:tblPr firstRow="1" bandRow="1">
                <a:tableStyleId>{F2DE63D5-997A-4646-A377-4702673A728D}</a:tableStyleId>
              </a:tblPr>
              <a:tblGrid>
                <a:gridCol w="720080"/>
              </a:tblGrid>
              <a:tr h="201622">
                <a:tc>
                  <a:txBody>
                    <a:bodyPr/>
                    <a:lstStyle/>
                    <a:p>
                      <a:pPr algn="ctr"/>
                      <a:r>
                        <a:rPr lang="en-US" sz="1400" b="0" dirty="0" smtClean="0">
                          <a:solidFill>
                            <a:srgbClr val="0000FF"/>
                          </a:solidFill>
                        </a:rPr>
                        <a:t>314</a:t>
                      </a:r>
                      <a:endParaRPr lang="en-US" sz="1400" b="0" dirty="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201622">
                <a:tc>
                  <a:txBody>
                    <a:bodyPr/>
                    <a:lstStyle/>
                    <a:p>
                      <a:pPr algn="ctr"/>
                      <a:r>
                        <a:rPr lang="en-US" sz="1400" b="0" dirty="0" smtClean="0">
                          <a:solidFill>
                            <a:srgbClr val="0000FF"/>
                          </a:solidFill>
                        </a:rPr>
                        <a:t>1231</a:t>
                      </a:r>
                      <a:endParaRPr lang="en-US" sz="1400" b="0" dirty="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201622">
                <a:tc>
                  <a:txBody>
                    <a:bodyPr/>
                    <a:lstStyle/>
                    <a:p>
                      <a:pPr algn="ctr"/>
                      <a:r>
                        <a:rPr lang="en-US" sz="1400" b="0" dirty="0" smtClean="0">
                          <a:solidFill>
                            <a:srgbClr val="0000FF"/>
                          </a:solidFill>
                        </a:rPr>
                        <a:t>4414</a:t>
                      </a:r>
                      <a:endParaRPr lang="en-US" sz="1400" b="0" dirty="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201622">
                <a:tc>
                  <a:txBody>
                    <a:bodyPr/>
                    <a:lstStyle/>
                    <a:p>
                      <a:pPr algn="ctr"/>
                      <a:r>
                        <a:rPr lang="en-US" sz="1400" b="0" dirty="0" smtClean="0">
                          <a:solidFill>
                            <a:srgbClr val="0000FF"/>
                          </a:solidFill>
                        </a:rPr>
                        <a:t>9219</a:t>
                      </a:r>
                      <a:endParaRPr lang="en-US" sz="1400" b="0" dirty="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201622">
                <a:tc>
                  <a:txBody>
                    <a:bodyPr/>
                    <a:lstStyle/>
                    <a:p>
                      <a:pPr algn="ctr"/>
                      <a:r>
                        <a:rPr lang="en-US" sz="1400" b="0" dirty="0" smtClean="0">
                          <a:solidFill>
                            <a:srgbClr val="0000FF"/>
                          </a:solidFill>
                        </a:rPr>
                        <a:t>4</a:t>
                      </a:r>
                      <a:r>
                        <a:rPr lang="en-US" sz="1400" b="0" baseline="0" dirty="0" smtClean="0">
                          <a:solidFill>
                            <a:srgbClr val="0000FF"/>
                          </a:solidFill>
                        </a:rPr>
                        <a:t> loc.</a:t>
                      </a:r>
                      <a:endParaRPr lang="en-US" sz="1400" b="0" dirty="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rgbClr val="BFBFB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770395596"/>
              </p:ext>
            </p:extLst>
          </p:nvPr>
        </p:nvGraphicFramePr>
        <p:xfrm>
          <a:off x="3522360" y="1916832"/>
          <a:ext cx="815752" cy="2104008"/>
        </p:xfrm>
        <a:graphic>
          <a:graphicData uri="http://schemas.openxmlformats.org/drawingml/2006/table">
            <a:tbl>
              <a:tblPr firstRow="1" bandRow="1">
                <a:tableStyleId>{1FECB4D8-DB02-4DC6-A0A2-4F2EBAE1DC90}</a:tableStyleId>
              </a:tblPr>
              <a:tblGrid>
                <a:gridCol w="815752"/>
              </a:tblGrid>
              <a:tr h="350668">
                <a:tc>
                  <a:txBody>
                    <a:bodyPr/>
                    <a:lstStyle/>
                    <a:p>
                      <a:pPr algn="ctr"/>
                      <a:r>
                        <a:rPr lang="en-US" sz="1400" b="0" dirty="0" smtClean="0">
                          <a:solidFill>
                            <a:srgbClr val="000000"/>
                          </a:solidFill>
                        </a:rPr>
                        <a:t>338</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FF1919"/>
                          </a:solidFill>
                        </a:rPr>
                        <a:t>1K</a:t>
                      </a:r>
                      <a:r>
                        <a:rPr lang="en-US" sz="1400" b="0" baseline="0" dirty="0" smtClean="0">
                          <a:solidFill>
                            <a:srgbClr val="FF1919"/>
                          </a:solidFill>
                        </a:rPr>
                        <a:t> loc.</a:t>
                      </a:r>
                      <a:endParaRPr lang="en-US" sz="1400" b="0" dirty="0">
                        <a:solidFill>
                          <a:srgbClr val="FF1919"/>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BFBFBF"/>
                    </a:solid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985362848"/>
              </p:ext>
            </p:extLst>
          </p:nvPr>
        </p:nvGraphicFramePr>
        <p:xfrm>
          <a:off x="6300192" y="1916832"/>
          <a:ext cx="815752" cy="2104008"/>
        </p:xfrm>
        <a:graphic>
          <a:graphicData uri="http://schemas.openxmlformats.org/drawingml/2006/table">
            <a:tbl>
              <a:tblPr firstRow="1" bandRow="1">
                <a:tableStyleId>{F5AB1C69-6EDB-4FF4-983F-18BD219EF322}</a:tableStyleId>
              </a:tblPr>
              <a:tblGrid>
                <a:gridCol w="815752"/>
              </a:tblGrid>
              <a:tr h="350668">
                <a:tc>
                  <a:txBody>
                    <a:bodyPr/>
                    <a:lstStyle/>
                    <a:p>
                      <a:pPr algn="ctr"/>
                      <a:r>
                        <a:rPr lang="en-US" sz="1400" b="0" dirty="0" smtClean="0">
                          <a:solidFill>
                            <a:srgbClr val="000000"/>
                          </a:solidFill>
                        </a:rPr>
                        <a:t>376</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FF1919"/>
                          </a:solidFill>
                        </a:rPr>
                        <a:t>2K loc.</a:t>
                      </a:r>
                      <a:endParaRPr lang="en-US" sz="1400" b="0" dirty="0">
                        <a:solidFill>
                          <a:srgbClr val="FF1919"/>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BFBFBF"/>
                    </a:solidFill>
                  </a:tcPr>
                </a:tc>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489629743"/>
              </p:ext>
            </p:extLst>
          </p:nvPr>
        </p:nvGraphicFramePr>
        <p:xfrm>
          <a:off x="2191504" y="1916832"/>
          <a:ext cx="815752" cy="1003176"/>
        </p:xfrm>
        <a:graphic>
          <a:graphicData uri="http://schemas.openxmlformats.org/drawingml/2006/table">
            <a:tbl>
              <a:tblPr firstRow="1" bandRow="1">
                <a:tableStyleId>{1FECB4D8-DB02-4DC6-A0A2-4F2EBAE1DC90}</a:tableStyleId>
              </a:tblPr>
              <a:tblGrid>
                <a:gridCol w="815752"/>
              </a:tblGrid>
              <a:tr h="334392">
                <a:tc>
                  <a:txBody>
                    <a:bodyPr/>
                    <a:lstStyle/>
                    <a:p>
                      <a:pPr algn="ctr"/>
                      <a:r>
                        <a:rPr lang="en-US" sz="1400" b="0" smtClean="0">
                          <a:solidFill>
                            <a:srgbClr val="000000"/>
                          </a:solidFill>
                        </a:rPr>
                        <a:t>326</a:t>
                      </a:r>
                      <a:endParaRPr lang="en-US" sz="1400" b="0" dirty="0">
                        <a:solidFill>
                          <a:srgbClr val="000000"/>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334392">
                <a:tc>
                  <a:txBody>
                    <a:bodyPr/>
                    <a:lstStyle/>
                    <a:p>
                      <a:pPr algn="ctr"/>
                      <a:r>
                        <a:rPr lang="en-US" sz="1400" b="0" smtClean="0">
                          <a:solidFill>
                            <a:srgbClr val="000000"/>
                          </a:solidFill>
                        </a:rPr>
                        <a:t>1451</a:t>
                      </a:r>
                      <a:endParaRPr lang="en-US" sz="1400" b="0" dirty="0">
                        <a:solidFill>
                          <a:srgbClr val="000000"/>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3343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rgbClr val="0000FF"/>
                          </a:solidFill>
                        </a:rPr>
                        <a:t>2 loc.</a:t>
                      </a:r>
                      <a:endParaRPr lang="en-US" sz="1400" b="0" dirty="0" smtClean="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rgbClr val="BFBFBF"/>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473702244"/>
              </p:ext>
            </p:extLst>
          </p:nvPr>
        </p:nvGraphicFramePr>
        <p:xfrm>
          <a:off x="4908376" y="1916832"/>
          <a:ext cx="815752" cy="1003176"/>
        </p:xfrm>
        <a:graphic>
          <a:graphicData uri="http://schemas.openxmlformats.org/drawingml/2006/table">
            <a:tbl>
              <a:tblPr firstRow="1" bandRow="1">
                <a:tableStyleId>{F5AB1C69-6EDB-4FF4-983F-18BD219EF322}</a:tableStyleId>
              </a:tblPr>
              <a:tblGrid>
                <a:gridCol w="815752"/>
              </a:tblGrid>
              <a:tr h="334392">
                <a:tc>
                  <a:txBody>
                    <a:bodyPr/>
                    <a:lstStyle/>
                    <a:p>
                      <a:pPr algn="ctr"/>
                      <a:r>
                        <a:rPr lang="en-US" sz="1400" b="0" dirty="0" smtClean="0">
                          <a:solidFill>
                            <a:srgbClr val="000000"/>
                          </a:solidFill>
                        </a:rPr>
                        <a:t>326</a:t>
                      </a:r>
                      <a:endParaRPr lang="en-US" sz="1400" b="0" dirty="0">
                        <a:solidFill>
                          <a:srgbClr val="000000"/>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334392">
                <a:tc>
                  <a:txBody>
                    <a:bodyPr/>
                    <a:lstStyle/>
                    <a:p>
                      <a:pPr algn="ctr"/>
                      <a:r>
                        <a:rPr lang="en-US" sz="1400" b="0" dirty="0" smtClean="0">
                          <a:solidFill>
                            <a:srgbClr val="000000"/>
                          </a:solidFill>
                        </a:rPr>
                        <a:t>1451</a:t>
                      </a:r>
                      <a:endParaRPr lang="en-US" sz="1400" b="0" dirty="0">
                        <a:solidFill>
                          <a:srgbClr val="000000"/>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tcPr>
                </a:tc>
              </a:tr>
              <a:tr h="3343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baseline="0" dirty="0" smtClean="0">
                          <a:solidFill>
                            <a:srgbClr val="0000FF"/>
                          </a:solidFill>
                        </a:rPr>
                        <a:t>2 loc.</a:t>
                      </a:r>
                      <a:endParaRPr lang="en-US" sz="1400" b="0" dirty="0" smtClean="0">
                        <a:solidFill>
                          <a:srgbClr val="0000FF"/>
                        </a:solidFill>
                      </a:endParaRPr>
                    </a:p>
                  </a:txBody>
                  <a:tcPr marL="45720" marR="45720">
                    <a:lnL w="38100" cap="flat" cmpd="sng" algn="ctr">
                      <a:solidFill>
                        <a:srgbClr val="0000FF"/>
                      </a:solidFill>
                      <a:prstDash val="solid"/>
                      <a:round/>
                      <a:headEnd type="none" w="med" len="med"/>
                      <a:tailEnd type="none" w="med" len="med"/>
                    </a:lnL>
                    <a:lnR w="38100" cap="flat" cmpd="sng" algn="ctr">
                      <a:solidFill>
                        <a:srgbClr val="0000FF"/>
                      </a:solidFill>
                      <a:prstDash val="solid"/>
                      <a:round/>
                      <a:headEnd type="none" w="med" len="med"/>
                      <a:tailEnd type="none" w="med" len="med"/>
                    </a:lnR>
                    <a:lnT w="38100" cap="flat" cmpd="sng" algn="ctr">
                      <a:solidFill>
                        <a:srgbClr val="0000FF"/>
                      </a:solidFill>
                      <a:prstDash val="solid"/>
                      <a:round/>
                      <a:headEnd type="none" w="med" len="med"/>
                      <a:tailEnd type="none" w="med" len="med"/>
                    </a:lnT>
                    <a:lnB w="38100" cap="flat" cmpd="sng" algn="ctr">
                      <a:solidFill>
                        <a:srgbClr val="0000FF"/>
                      </a:solidFill>
                      <a:prstDash val="solid"/>
                      <a:round/>
                      <a:headEnd type="none" w="med" len="med"/>
                      <a:tailEnd type="none" w="med" len="med"/>
                    </a:lnB>
                    <a:solidFill>
                      <a:srgbClr val="BFBFBF"/>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3987385112"/>
              </p:ext>
            </p:extLst>
          </p:nvPr>
        </p:nvGraphicFramePr>
        <p:xfrm>
          <a:off x="7668344" y="1916832"/>
          <a:ext cx="815752" cy="2104008"/>
        </p:xfrm>
        <a:graphic>
          <a:graphicData uri="http://schemas.openxmlformats.org/drawingml/2006/table">
            <a:tbl>
              <a:tblPr firstRow="1" bandRow="1">
                <a:tableStyleId>{F5AB1C69-6EDB-4FF4-983F-18BD219EF322}</a:tableStyleId>
              </a:tblPr>
              <a:tblGrid>
                <a:gridCol w="815752"/>
              </a:tblGrid>
              <a:tr h="350668">
                <a:tc>
                  <a:txBody>
                    <a:bodyPr/>
                    <a:lstStyle/>
                    <a:p>
                      <a:pPr algn="ctr"/>
                      <a:r>
                        <a:rPr lang="en-US" sz="1400" b="0" dirty="0" smtClean="0">
                          <a:solidFill>
                            <a:srgbClr val="000000"/>
                          </a:solidFill>
                        </a:rPr>
                        <a:t>388</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000000"/>
                          </a:solidFill>
                        </a:rPr>
                        <a:t>…</a:t>
                      </a:r>
                      <a:endParaRPr lang="en-US" sz="1400" b="0" dirty="0">
                        <a:solidFill>
                          <a:srgbClr val="000000"/>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tcPr>
                </a:tc>
              </a:tr>
              <a:tr h="350668">
                <a:tc>
                  <a:txBody>
                    <a:bodyPr/>
                    <a:lstStyle/>
                    <a:p>
                      <a:pPr algn="ctr"/>
                      <a:r>
                        <a:rPr lang="en-US" sz="1400" b="0" dirty="0" smtClean="0">
                          <a:solidFill>
                            <a:srgbClr val="FF1919"/>
                          </a:solidFill>
                        </a:rPr>
                        <a:t>1K loc.</a:t>
                      </a:r>
                      <a:endParaRPr lang="en-US" sz="1400" b="0" dirty="0">
                        <a:solidFill>
                          <a:srgbClr val="FF1919"/>
                        </a:solidFill>
                      </a:endParaRPr>
                    </a:p>
                  </a:txBody>
                  <a:tcPr marL="45720" marR="45720">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chemeClr val="bg1">
                        <a:lumMod val="75000"/>
                      </a:schemeClr>
                    </a:solidFill>
                  </a:tcPr>
                </a:tc>
              </a:tr>
            </a:tbl>
          </a:graphicData>
        </a:graphic>
      </p:graphicFrame>
      <p:sp>
        <p:nvSpPr>
          <p:cNvPr id="20" name="Rectangle 19"/>
          <p:cNvSpPr/>
          <p:nvPr/>
        </p:nvSpPr>
        <p:spPr>
          <a:xfrm>
            <a:off x="683568" y="1484784"/>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1979712" y="1484784"/>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606653" y="1484784"/>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275856" y="1484784"/>
            <a:ext cx="1296144" cy="268447"/>
          </a:xfrm>
          <a:prstGeom prst="rect">
            <a:avLst/>
          </a:prstGeom>
          <a:solidFill>
            <a:srgbClr val="FF1919">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24" name="Rectangle 23"/>
          <p:cNvSpPr/>
          <p:nvPr/>
        </p:nvSpPr>
        <p:spPr>
          <a:xfrm>
            <a:off x="5940152" y="1484785"/>
            <a:ext cx="1343672" cy="278274"/>
          </a:xfrm>
          <a:prstGeom prst="rect">
            <a:avLst/>
          </a:prstGeom>
          <a:solidFill>
            <a:srgbClr val="FF1919">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25" name="Rectangle 24"/>
          <p:cNvSpPr/>
          <p:nvPr/>
        </p:nvSpPr>
        <p:spPr>
          <a:xfrm>
            <a:off x="7308304" y="1484784"/>
            <a:ext cx="1296144" cy="268447"/>
          </a:xfrm>
          <a:prstGeom prst="rect">
            <a:avLst/>
          </a:prstGeom>
          <a:solidFill>
            <a:srgbClr val="FF1919">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26" name="Rectangle 25"/>
          <p:cNvSpPr/>
          <p:nvPr/>
        </p:nvSpPr>
        <p:spPr>
          <a:xfrm>
            <a:off x="755576" y="4437112"/>
            <a:ext cx="2664296" cy="1728192"/>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395536" y="1412776"/>
            <a:ext cx="1584176" cy="2160240"/>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Rectangle 27"/>
          <p:cNvSpPr/>
          <p:nvPr/>
        </p:nvSpPr>
        <p:spPr>
          <a:xfrm>
            <a:off x="3131840" y="1412776"/>
            <a:ext cx="1584176" cy="2736304"/>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5796136" y="1412776"/>
            <a:ext cx="1584176" cy="2736304"/>
          </a:xfrm>
          <a:prstGeom prst="rect">
            <a:avLst/>
          </a:prstGeom>
          <a:no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TextBox 30"/>
          <p:cNvSpPr txBox="1"/>
          <p:nvPr/>
        </p:nvSpPr>
        <p:spPr>
          <a:xfrm>
            <a:off x="899592" y="4653136"/>
            <a:ext cx="2304256" cy="1200329"/>
          </a:xfrm>
          <a:prstGeom prst="rect">
            <a:avLst/>
          </a:prstGeom>
          <a:noFill/>
        </p:spPr>
        <p:txBody>
          <a:bodyPr wrap="square" rtlCol="0">
            <a:spAutoFit/>
          </a:bodyPr>
          <a:lstStyle/>
          <a:p>
            <a:r>
              <a:rPr lang="en-US" dirty="0" smtClean="0"/>
              <a:t>Previous work needs to verify:</a:t>
            </a:r>
          </a:p>
          <a:p>
            <a:endParaRPr lang="en-US" dirty="0" smtClean="0"/>
          </a:p>
          <a:p>
            <a:r>
              <a:rPr lang="en-US" dirty="0" smtClean="0">
                <a:solidFill>
                  <a:srgbClr val="FF0000"/>
                </a:solidFill>
              </a:rPr>
              <a:t>3004 locations</a:t>
            </a:r>
            <a:endParaRPr lang="en-US" dirty="0">
              <a:solidFill>
                <a:srgbClr val="FF0000"/>
              </a:solidFill>
            </a:endParaRPr>
          </a:p>
        </p:txBody>
      </p:sp>
      <p:sp>
        <p:nvSpPr>
          <p:cNvPr id="32" name="Rectangle 31"/>
          <p:cNvSpPr/>
          <p:nvPr/>
        </p:nvSpPr>
        <p:spPr>
          <a:xfrm>
            <a:off x="1835696" y="1412776"/>
            <a:ext cx="1584176" cy="1656184"/>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4499992" y="1412776"/>
            <a:ext cx="1584176" cy="1656184"/>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p:cNvSpPr/>
          <p:nvPr/>
        </p:nvSpPr>
        <p:spPr>
          <a:xfrm>
            <a:off x="395536" y="1412776"/>
            <a:ext cx="1584176" cy="2160240"/>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35"/>
          <p:cNvSpPr/>
          <p:nvPr/>
        </p:nvSpPr>
        <p:spPr>
          <a:xfrm>
            <a:off x="5508104" y="4437112"/>
            <a:ext cx="2664296" cy="1728192"/>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00FF"/>
              </a:solidFill>
            </a:endParaRPr>
          </a:p>
        </p:txBody>
      </p:sp>
      <p:sp>
        <p:nvSpPr>
          <p:cNvPr id="37" name="TextBox 36"/>
          <p:cNvSpPr txBox="1"/>
          <p:nvPr/>
        </p:nvSpPr>
        <p:spPr>
          <a:xfrm>
            <a:off x="5652120" y="4653136"/>
            <a:ext cx="2543597" cy="923330"/>
          </a:xfrm>
          <a:prstGeom prst="rect">
            <a:avLst/>
          </a:prstGeom>
          <a:noFill/>
        </p:spPr>
        <p:txBody>
          <a:bodyPr wrap="none" rtlCol="0">
            <a:spAutoFit/>
          </a:bodyPr>
          <a:lstStyle/>
          <a:p>
            <a:r>
              <a:rPr lang="en-US" dirty="0" err="1" smtClean="0">
                <a:solidFill>
                  <a:srgbClr val="0000FF"/>
                </a:solidFill>
              </a:rPr>
              <a:t>FastHASH</a:t>
            </a:r>
            <a:r>
              <a:rPr lang="en-US" dirty="0" smtClean="0">
                <a:solidFill>
                  <a:srgbClr val="0000FF"/>
                </a:solidFill>
              </a:rPr>
              <a:t> verifies only:</a:t>
            </a:r>
          </a:p>
          <a:p>
            <a:endParaRPr lang="en-US" dirty="0" smtClean="0"/>
          </a:p>
          <a:p>
            <a:r>
              <a:rPr lang="en-US" dirty="0" smtClean="0">
                <a:solidFill>
                  <a:srgbClr val="0000FF"/>
                </a:solidFill>
              </a:rPr>
              <a:t>8 locations</a:t>
            </a:r>
            <a:endParaRPr lang="en-US" dirty="0">
              <a:solidFill>
                <a:srgbClr val="0000FF"/>
              </a:solidFill>
            </a:endParaRPr>
          </a:p>
        </p:txBody>
      </p:sp>
      <p:sp>
        <p:nvSpPr>
          <p:cNvPr id="39" name="Rectangle 38"/>
          <p:cNvSpPr/>
          <p:nvPr/>
        </p:nvSpPr>
        <p:spPr>
          <a:xfrm>
            <a:off x="899592" y="1916832"/>
            <a:ext cx="720080" cy="1224136"/>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619672" y="2204864"/>
            <a:ext cx="1139555" cy="369332"/>
          </a:xfrm>
          <a:prstGeom prst="rect">
            <a:avLst/>
          </a:prstGeom>
          <a:noFill/>
        </p:spPr>
        <p:txBody>
          <a:bodyPr wrap="none" rtlCol="0">
            <a:spAutoFit/>
          </a:bodyPr>
          <a:lstStyle/>
          <a:p>
            <a:r>
              <a:rPr lang="en-US" dirty="0" smtClean="0">
                <a:solidFill>
                  <a:srgbClr val="0000FF"/>
                </a:solidFill>
              </a:rPr>
              <a:t>Locations</a:t>
            </a:r>
            <a:endParaRPr lang="en-US" dirty="0">
              <a:solidFill>
                <a:srgbClr val="0000FF"/>
              </a:solidFill>
            </a:endParaRPr>
          </a:p>
        </p:txBody>
      </p:sp>
      <p:sp>
        <p:nvSpPr>
          <p:cNvPr id="41" name="TextBox 40"/>
          <p:cNvSpPr txBox="1"/>
          <p:nvPr/>
        </p:nvSpPr>
        <p:spPr>
          <a:xfrm>
            <a:off x="1619672" y="3068960"/>
            <a:ext cx="2291575" cy="369332"/>
          </a:xfrm>
          <a:prstGeom prst="rect">
            <a:avLst/>
          </a:prstGeom>
          <a:noFill/>
        </p:spPr>
        <p:txBody>
          <a:bodyPr wrap="none" rtlCol="0">
            <a:spAutoFit/>
          </a:bodyPr>
          <a:lstStyle/>
          <a:p>
            <a:r>
              <a:rPr lang="en-US" dirty="0" smtClean="0">
                <a:solidFill>
                  <a:srgbClr val="FF1919"/>
                </a:solidFill>
              </a:rPr>
              <a:t>Number of Locations</a:t>
            </a:r>
            <a:endParaRPr lang="en-US" dirty="0">
              <a:solidFill>
                <a:srgbClr val="FF1919"/>
              </a:solidFill>
            </a:endParaRPr>
          </a:p>
        </p:txBody>
      </p:sp>
      <p:sp>
        <p:nvSpPr>
          <p:cNvPr id="42" name="Rectangle 41"/>
          <p:cNvSpPr/>
          <p:nvPr/>
        </p:nvSpPr>
        <p:spPr>
          <a:xfrm>
            <a:off x="899592" y="3151128"/>
            <a:ext cx="720080" cy="288032"/>
          </a:xfrm>
          <a:prstGeom prst="rect">
            <a:avLst/>
          </a:prstGeom>
          <a:solidFill>
            <a:srgbClr val="FF1919">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sp>
        <p:nvSpPr>
          <p:cNvPr id="7" name="TextBox 6"/>
          <p:cNvSpPr txBox="1"/>
          <p:nvPr/>
        </p:nvSpPr>
        <p:spPr>
          <a:xfrm>
            <a:off x="467544" y="4365104"/>
            <a:ext cx="2084074" cy="369332"/>
          </a:xfrm>
          <a:prstGeom prst="rect">
            <a:avLst/>
          </a:prstGeom>
          <a:noFill/>
        </p:spPr>
        <p:txBody>
          <a:bodyPr wrap="none" rtlCol="0">
            <a:spAutoFit/>
          </a:bodyPr>
          <a:lstStyle/>
          <a:p>
            <a:r>
              <a:rPr lang="en-US" dirty="0">
                <a:solidFill>
                  <a:srgbClr val="0000FF"/>
                </a:solidFill>
              </a:rPr>
              <a:t>Cheapest 3 k-</a:t>
            </a:r>
            <a:r>
              <a:rPr lang="en-US" dirty="0" err="1">
                <a:solidFill>
                  <a:srgbClr val="0000FF"/>
                </a:solidFill>
              </a:rPr>
              <a:t>mers</a:t>
            </a:r>
            <a:endParaRPr lang="en-US" dirty="0">
              <a:solidFill>
                <a:srgbClr val="0000FF"/>
              </a:solidFill>
            </a:endParaRPr>
          </a:p>
        </p:txBody>
      </p:sp>
      <p:sp>
        <p:nvSpPr>
          <p:cNvPr id="34" name="TextBox 33"/>
          <p:cNvSpPr txBox="1"/>
          <p:nvPr/>
        </p:nvSpPr>
        <p:spPr>
          <a:xfrm>
            <a:off x="456899" y="4355812"/>
            <a:ext cx="2156773" cy="369332"/>
          </a:xfrm>
          <a:prstGeom prst="rect">
            <a:avLst/>
          </a:prstGeom>
          <a:noFill/>
        </p:spPr>
        <p:txBody>
          <a:bodyPr wrap="none" rtlCol="0">
            <a:spAutoFit/>
          </a:bodyPr>
          <a:lstStyle/>
          <a:p>
            <a:r>
              <a:rPr lang="en-US" dirty="0" smtClean="0">
                <a:solidFill>
                  <a:srgbClr val="FF0000"/>
                </a:solidFill>
              </a:rPr>
              <a:t>Expensive </a:t>
            </a:r>
            <a:r>
              <a:rPr lang="en-US" dirty="0">
                <a:solidFill>
                  <a:srgbClr val="FF0000"/>
                </a:solidFill>
              </a:rPr>
              <a:t>3 k-</a:t>
            </a:r>
            <a:r>
              <a:rPr lang="en-US" dirty="0" err="1">
                <a:solidFill>
                  <a:srgbClr val="FF0000"/>
                </a:solidFill>
              </a:rPr>
              <a:t>mers</a:t>
            </a:r>
            <a:endParaRPr lang="en-US" dirty="0">
              <a:solidFill>
                <a:srgbClr val="FF0000"/>
              </a:solidFill>
            </a:endParaRPr>
          </a:p>
        </p:txBody>
      </p:sp>
    </p:spTree>
    <p:extLst>
      <p:ext uri="{BB962C8B-B14F-4D97-AF65-F5344CB8AC3E}">
        <p14:creationId xmlns:p14="http://schemas.microsoft.com/office/powerpoint/2010/main" val="265215395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9"/>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4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41"/>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2"/>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xit" presetSubtype="0" fill="hold" grpId="1" nodeType="withEffect">
                                  <p:stCondLst>
                                    <p:cond delay="0"/>
                                  </p:stCondLst>
                                  <p:childTnLst>
                                    <p:set>
                                      <p:cBhvr>
                                        <p:cTn id="60" dur="1" fill="hold">
                                          <p:stCondLst>
                                            <p:cond delay="0"/>
                                          </p:stCondLst>
                                        </p:cTn>
                                        <p:tgtEl>
                                          <p:spTgt spid="7"/>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par>
                                <p:cTn id="69" presetID="1" presetClass="exit" presetSubtype="0" fill="hold" grpId="1" nodeType="withEffect">
                                  <p:stCondLst>
                                    <p:cond delay="0"/>
                                  </p:stCondLst>
                                  <p:childTnLst>
                                    <p:set>
                                      <p:cBhvr>
                                        <p:cTn id="70" dur="1" fill="hold">
                                          <p:stCondLst>
                                            <p:cond delay="0"/>
                                          </p:stCondLst>
                                        </p:cTn>
                                        <p:tgtEl>
                                          <p:spTgt spid="3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3"/>
                                        </p:tgtEl>
                                        <p:attrNameLst>
                                          <p:attrName>style.visibility</p:attrName>
                                        </p:attrNameLst>
                                      </p:cBhvr>
                                      <p:to>
                                        <p:strVal val="visible"/>
                                      </p:to>
                                    </p:set>
                                  </p:childTnLst>
                                </p:cTn>
                              </p:par>
                              <p:par>
                                <p:cTn id="85" presetID="1" presetClass="exit" presetSubtype="0" fill="hold" grpId="1" nodeType="withEffect">
                                  <p:stCondLst>
                                    <p:cond delay="0"/>
                                  </p:stCondLst>
                                  <p:childTnLst>
                                    <p:set>
                                      <p:cBhvr>
                                        <p:cTn id="86" dur="1" fill="hold">
                                          <p:stCondLst>
                                            <p:cond delay="0"/>
                                          </p:stCondLst>
                                        </p:cTn>
                                        <p:tgtEl>
                                          <p:spTgt spid="27"/>
                                        </p:tgtEl>
                                        <p:attrNameLst>
                                          <p:attrName>style.visibility</p:attrName>
                                        </p:attrNameLst>
                                      </p:cBhvr>
                                      <p:to>
                                        <p:strVal val="hidden"/>
                                      </p:to>
                                    </p:set>
                                  </p:childTnLst>
                                </p:cTn>
                              </p:par>
                              <p:par>
                                <p:cTn id="87" presetID="1" presetClass="exit" presetSubtype="0" fill="hold" grpId="1" nodeType="withEffect">
                                  <p:stCondLst>
                                    <p:cond delay="0"/>
                                  </p:stCondLst>
                                  <p:childTnLst>
                                    <p:set>
                                      <p:cBhvr>
                                        <p:cTn id="88" dur="1" fill="hold">
                                          <p:stCondLst>
                                            <p:cond delay="0"/>
                                          </p:stCondLst>
                                        </p:cTn>
                                        <p:tgtEl>
                                          <p:spTgt spid="28"/>
                                        </p:tgtEl>
                                        <p:attrNameLst>
                                          <p:attrName>style.visibility</p:attrName>
                                        </p:attrNameLst>
                                      </p:cBhvr>
                                      <p:to>
                                        <p:strVal val="hidden"/>
                                      </p:to>
                                    </p:set>
                                  </p:childTnLst>
                                </p:cTn>
                              </p:par>
                              <p:par>
                                <p:cTn id="89" presetID="1" presetClass="exit" presetSubtype="0" fill="hold" grpId="1" nodeType="withEffect">
                                  <p:stCondLst>
                                    <p:cond delay="0"/>
                                  </p:stCondLst>
                                  <p:childTnLst>
                                    <p:set>
                                      <p:cBhvr>
                                        <p:cTn id="90" dur="1" fill="hold">
                                          <p:stCondLst>
                                            <p:cond delay="0"/>
                                          </p:stCondLst>
                                        </p:cTn>
                                        <p:tgtEl>
                                          <p:spTgt spid="30"/>
                                        </p:tgtEl>
                                        <p:attrNameLst>
                                          <p:attrName>style.visibility</p:attrName>
                                        </p:attrNameLst>
                                      </p:cBhvr>
                                      <p:to>
                                        <p:strVal val="hidden"/>
                                      </p:to>
                                    </p:set>
                                  </p:childTnLst>
                                </p:cTn>
                              </p:par>
                              <p:par>
                                <p:cTn id="91" presetID="1" presetClass="exit" presetSubtype="0" fill="hold" grpId="1" nodeType="withEffect">
                                  <p:stCondLst>
                                    <p:cond delay="0"/>
                                  </p:stCondLst>
                                  <p:childTnLst>
                                    <p:set>
                                      <p:cBhvr>
                                        <p:cTn id="92" dur="1" fill="hold">
                                          <p:stCondLst>
                                            <p:cond delay="0"/>
                                          </p:stCondLst>
                                        </p:cTn>
                                        <p:tgtEl>
                                          <p:spTgt spid="26"/>
                                        </p:tgtEl>
                                        <p:attrNameLst>
                                          <p:attrName>style.visibility</p:attrName>
                                        </p:attrNameLst>
                                      </p:cBhvr>
                                      <p:to>
                                        <p:strVal val="hidden"/>
                                      </p:to>
                                    </p:set>
                                  </p:childTnLst>
                                </p:cTn>
                              </p:par>
                              <p:par>
                                <p:cTn id="93" presetID="1" presetClass="exit" presetSubtype="0" fill="hold" grpId="1" nodeType="withEffect">
                                  <p:stCondLst>
                                    <p:cond delay="0"/>
                                  </p:stCondLst>
                                  <p:childTnLst>
                                    <p:set>
                                      <p:cBhvr>
                                        <p:cTn id="94" dur="1" fill="hold">
                                          <p:stCondLst>
                                            <p:cond delay="0"/>
                                          </p:stCondLst>
                                        </p:cTn>
                                        <p:tgtEl>
                                          <p:spTgt spid="3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6" grpId="0" animBg="1"/>
      <p:bldP spid="26" grpId="1" animBg="1"/>
      <p:bldP spid="27" grpId="0" animBg="1"/>
      <p:bldP spid="27" grpId="1" animBg="1"/>
      <p:bldP spid="28" grpId="0" animBg="1"/>
      <p:bldP spid="28" grpId="1" animBg="1"/>
      <p:bldP spid="30" grpId="0" animBg="1"/>
      <p:bldP spid="30" grpId="1" animBg="1"/>
      <p:bldP spid="31" grpId="0"/>
      <p:bldP spid="31" grpId="1"/>
      <p:bldP spid="32" grpId="0" animBg="1"/>
      <p:bldP spid="33" grpId="0" animBg="1"/>
      <p:bldP spid="35" grpId="0" animBg="1"/>
      <p:bldP spid="36" grpId="0" animBg="1"/>
      <p:bldP spid="37" grpId="0"/>
      <p:bldP spid="39" grpId="0" animBg="1"/>
      <p:bldP spid="39" grpId="1" animBg="1"/>
      <p:bldP spid="40" grpId="0"/>
      <p:bldP spid="40" grpId="1"/>
      <p:bldP spid="41" grpId="0"/>
      <p:bldP spid="41" grpId="1"/>
      <p:bldP spid="42" grpId="0" animBg="1"/>
      <p:bldP spid="42" grpId="1" animBg="1"/>
      <p:bldP spid="7" grpId="0"/>
      <p:bldP spid="7" grpId="1"/>
      <p:bldP spid="34" grpId="0"/>
      <p:bldP spid="34"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t>Key Observations</a:t>
            </a:r>
          </a:p>
          <a:p>
            <a:pPr>
              <a:lnSpc>
                <a:spcPct val="140000"/>
              </a:lnSpc>
            </a:pPr>
            <a:r>
              <a:rPr lang="en-US" sz="3200" dirty="0" smtClean="0"/>
              <a:t>Mechanisms</a:t>
            </a:r>
          </a:p>
          <a:p>
            <a:pPr>
              <a:lnSpc>
                <a:spcPct val="140000"/>
              </a:lnSpc>
            </a:pPr>
            <a:r>
              <a:rPr lang="en-US" sz="3200" dirty="0" smtClean="0">
                <a:solidFill>
                  <a:srgbClr val="0000FF"/>
                </a:solidFill>
              </a:rPr>
              <a:t>Results</a:t>
            </a:r>
          </a:p>
          <a:p>
            <a:pPr>
              <a:lnSpc>
                <a:spcPct val="140000"/>
              </a:lnSpc>
            </a:pPr>
            <a:r>
              <a:rPr lang="en-US" sz="3200" dirty="0"/>
              <a:t>Conclusion</a:t>
            </a:r>
            <a:endParaRPr lang="en-US" sz="3200" dirty="0">
              <a:solidFill>
                <a:srgbClr val="0000FF"/>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23</a:t>
            </a:fld>
            <a:endParaRPr lang="en-US" altLang="en-US"/>
          </a:p>
        </p:txBody>
      </p:sp>
    </p:spTree>
    <p:extLst>
      <p:ext uri="{BB962C8B-B14F-4D97-AF65-F5344CB8AC3E}">
        <p14:creationId xmlns:p14="http://schemas.microsoft.com/office/powerpoint/2010/main" val="98128844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Methodology</a:t>
            </a:r>
            <a:endParaRPr lang="en-US" dirty="0"/>
          </a:p>
        </p:txBody>
      </p:sp>
      <p:sp>
        <p:nvSpPr>
          <p:cNvPr id="3" name="内容占位符 2"/>
          <p:cNvSpPr>
            <a:spLocks noGrp="1"/>
          </p:cNvSpPr>
          <p:nvPr>
            <p:ph idx="1"/>
          </p:nvPr>
        </p:nvSpPr>
        <p:spPr/>
        <p:txBody>
          <a:bodyPr/>
          <a:lstStyle/>
          <a:p>
            <a:r>
              <a:rPr lang="en-US" sz="2000" dirty="0" smtClean="0"/>
              <a:t>Implemented </a:t>
            </a:r>
            <a:r>
              <a:rPr lang="en-US" sz="2000" dirty="0" err="1" smtClean="0">
                <a:solidFill>
                  <a:srgbClr val="0000FF"/>
                </a:solidFill>
              </a:rPr>
              <a:t>FastHASH</a:t>
            </a:r>
            <a:r>
              <a:rPr lang="en-US" sz="2000" dirty="0" smtClean="0"/>
              <a:t> on top of state-of-the-art mapper: </a:t>
            </a:r>
            <a:r>
              <a:rPr lang="en-US" sz="2000" dirty="0" err="1" smtClean="0">
                <a:solidFill>
                  <a:srgbClr val="FF0000"/>
                </a:solidFill>
              </a:rPr>
              <a:t>mrFAST</a:t>
            </a:r>
            <a:endParaRPr lang="en-US" sz="2000" dirty="0" smtClean="0">
              <a:solidFill>
                <a:srgbClr val="FF0000"/>
              </a:solidFill>
            </a:endParaRPr>
          </a:p>
          <a:p>
            <a:pPr lvl="1"/>
            <a:r>
              <a:rPr lang="en-US" sz="2000" dirty="0" smtClean="0">
                <a:solidFill>
                  <a:srgbClr val="000000"/>
                </a:solidFill>
              </a:rPr>
              <a:t>New version </a:t>
            </a:r>
            <a:r>
              <a:rPr lang="en-US" sz="2000" dirty="0" smtClean="0">
                <a:solidFill>
                  <a:srgbClr val="0000FF"/>
                </a:solidFill>
              </a:rPr>
              <a:t>mrFAST-2.5.0.0 </a:t>
            </a:r>
            <a:r>
              <a:rPr lang="en-US" sz="2000" dirty="0" smtClean="0">
                <a:solidFill>
                  <a:srgbClr val="000000"/>
                </a:solidFill>
              </a:rPr>
              <a:t>over mrFAST-2.1.0.6</a:t>
            </a:r>
          </a:p>
          <a:p>
            <a:endParaRPr lang="en-US" sz="2000" dirty="0" smtClean="0"/>
          </a:p>
          <a:p>
            <a:r>
              <a:rPr lang="en-US" sz="2000" dirty="0" smtClean="0"/>
              <a:t>Tested with real read sets generated from </a:t>
            </a:r>
            <a:r>
              <a:rPr lang="en-US" sz="2000" dirty="0" err="1" smtClean="0"/>
              <a:t>Illumina</a:t>
            </a:r>
            <a:r>
              <a:rPr lang="en-US" sz="2000" dirty="0" smtClean="0"/>
              <a:t> platform</a:t>
            </a:r>
          </a:p>
          <a:p>
            <a:pPr lvl="1"/>
            <a:r>
              <a:rPr lang="en-US" sz="2000" dirty="0" smtClean="0"/>
              <a:t>1M reads of a human (160 base pairs)</a:t>
            </a:r>
          </a:p>
          <a:p>
            <a:pPr lvl="1"/>
            <a:r>
              <a:rPr lang="en-US" sz="2000" dirty="0" smtClean="0"/>
              <a:t>500K reads of a chimpanzee (101 </a:t>
            </a:r>
            <a:r>
              <a:rPr lang="en-US" sz="2000" dirty="0"/>
              <a:t>base pairs)</a:t>
            </a:r>
            <a:endParaRPr lang="en-US" sz="2000" dirty="0" smtClean="0"/>
          </a:p>
          <a:p>
            <a:pPr lvl="1"/>
            <a:r>
              <a:rPr lang="en-US" sz="2000" dirty="0"/>
              <a:t>500K reads of a </a:t>
            </a:r>
            <a:r>
              <a:rPr lang="en-US" sz="2000" dirty="0" smtClean="0"/>
              <a:t>orangutan (70 </a:t>
            </a:r>
            <a:r>
              <a:rPr lang="en-US" sz="2000" dirty="0"/>
              <a:t>base pairs)</a:t>
            </a:r>
            <a:endParaRPr lang="en-US" sz="2000" dirty="0" smtClean="0"/>
          </a:p>
          <a:p>
            <a:endParaRPr lang="en-US" sz="2000" dirty="0" smtClean="0"/>
          </a:p>
          <a:p>
            <a:r>
              <a:rPr lang="en-US" sz="2000" dirty="0" smtClean="0"/>
              <a:t>Tested with simulated reads generated from reference genome</a:t>
            </a:r>
          </a:p>
          <a:p>
            <a:pPr lvl="1"/>
            <a:r>
              <a:rPr lang="en-US" sz="2000" dirty="0" smtClean="0"/>
              <a:t>1M simulated reads of human (180 </a:t>
            </a:r>
            <a:r>
              <a:rPr lang="en-US" sz="2000" dirty="0"/>
              <a:t>base pairs</a:t>
            </a:r>
            <a:r>
              <a:rPr lang="en-US" sz="2000" dirty="0" smtClean="0"/>
              <a:t>)</a:t>
            </a:r>
          </a:p>
          <a:p>
            <a:pPr lvl="1"/>
            <a:endParaRPr lang="en-US" sz="2000" dirty="0"/>
          </a:p>
          <a:p>
            <a:r>
              <a:rPr lang="en-US" sz="2000" dirty="0" smtClean="0"/>
              <a:t>Evaluation system</a:t>
            </a:r>
          </a:p>
          <a:p>
            <a:pPr lvl="1"/>
            <a:r>
              <a:rPr lang="en-US" sz="2000" dirty="0" smtClean="0"/>
              <a:t>Intel Core i7 Sandy Bridge machine</a:t>
            </a:r>
          </a:p>
          <a:p>
            <a:pPr lvl="1"/>
            <a:r>
              <a:rPr lang="en-US" sz="2000" dirty="0" smtClean="0"/>
              <a:t>16 GB of main memory</a:t>
            </a:r>
            <a:endParaRPr lang="en-US" sz="2000" dirty="0"/>
          </a:p>
        </p:txBody>
      </p:sp>
      <p:sp>
        <p:nvSpPr>
          <p:cNvPr id="4" name="灯片编号占位符 3"/>
          <p:cNvSpPr>
            <a:spLocks noGrp="1"/>
          </p:cNvSpPr>
          <p:nvPr>
            <p:ph type="sldNum" sz="quarter" idx="11"/>
          </p:nvPr>
        </p:nvSpPr>
        <p:spPr/>
        <p:txBody>
          <a:bodyPr/>
          <a:lstStyle/>
          <a:p>
            <a:fld id="{323594FA-E141-4234-AE05-360401972BE7}" type="slidenum">
              <a:rPr lang="en-US" altLang="en-US" smtClean="0"/>
              <a:pPr/>
              <a:t>24</a:t>
            </a:fld>
            <a:endParaRPr lang="en-US" altLang="en-US"/>
          </a:p>
        </p:txBody>
      </p:sp>
    </p:spTree>
    <p:extLst>
      <p:ext uri="{BB962C8B-B14F-4D97-AF65-F5344CB8AC3E}">
        <p14:creationId xmlns:p14="http://schemas.microsoft.com/office/powerpoint/2010/main" val="10937950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FastHASH</a:t>
            </a:r>
            <a:r>
              <a:rPr lang="en-US" dirty="0" smtClean="0"/>
              <a:t> Speedup</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25</a:t>
            </a:fld>
            <a:endParaRPr lang="en-US" altLang="en-US"/>
          </a:p>
        </p:txBody>
      </p:sp>
      <p:sp>
        <p:nvSpPr>
          <p:cNvPr id="9" name="Content Placeholder 8"/>
          <p:cNvSpPr>
            <a:spLocks noGrp="1"/>
          </p:cNvSpPr>
          <p:nvPr>
            <p:ph idx="1"/>
          </p:nvPr>
        </p:nvSpPr>
        <p:spPr/>
        <p:txBody>
          <a:bodyPr/>
          <a:lstStyle/>
          <a:p>
            <a:endParaRPr lang="en-US" dirty="0"/>
          </a:p>
        </p:txBody>
      </p:sp>
      <p:grpSp>
        <p:nvGrpSpPr>
          <p:cNvPr id="18" name="Group 17"/>
          <p:cNvGrpSpPr/>
          <p:nvPr/>
        </p:nvGrpSpPr>
        <p:grpSpPr>
          <a:xfrm>
            <a:off x="1788120" y="1196752"/>
            <a:ext cx="5664200" cy="5346700"/>
            <a:chOff x="1979712" y="1196752"/>
            <a:chExt cx="5664200" cy="5346700"/>
          </a:xfrm>
        </p:grpSpPr>
        <p:pic>
          <p:nvPicPr>
            <p:cNvPr id="11" name="Picture 10" descr="Figure_6.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9712" y="1196752"/>
              <a:ext cx="5664200" cy="5346700"/>
            </a:xfrm>
            <a:prstGeom prst="rect">
              <a:avLst/>
            </a:prstGeom>
          </p:spPr>
        </p:pic>
        <p:sp>
          <p:nvSpPr>
            <p:cNvPr id="14" name="Rectangle 13"/>
            <p:cNvSpPr/>
            <p:nvPr/>
          </p:nvSpPr>
          <p:spPr>
            <a:xfrm>
              <a:off x="6383248" y="2349768"/>
              <a:ext cx="1141080" cy="338832"/>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en-US" sz="1400" dirty="0" smtClean="0"/>
                <a:t>orangutan</a:t>
              </a:r>
              <a:endParaRPr lang="en-US" sz="1400" dirty="0">
                <a:solidFill>
                  <a:srgbClr val="000000"/>
                </a:solidFill>
              </a:endParaRPr>
            </a:p>
          </p:txBody>
        </p:sp>
        <p:sp>
          <p:nvSpPr>
            <p:cNvPr id="15" name="Rectangle 14"/>
            <p:cNvSpPr/>
            <p:nvPr/>
          </p:nvSpPr>
          <p:spPr>
            <a:xfrm>
              <a:off x="6383248" y="2647072"/>
              <a:ext cx="1141080" cy="277872"/>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en-US" sz="1400" dirty="0"/>
                <a:t>simulated </a:t>
              </a:r>
              <a:endParaRPr lang="en-US" sz="1400" dirty="0">
                <a:solidFill>
                  <a:srgbClr val="000000"/>
                </a:solidFill>
              </a:endParaRPr>
            </a:p>
          </p:txBody>
        </p:sp>
        <p:sp>
          <p:nvSpPr>
            <p:cNvPr id="16" name="Rectangle 15"/>
            <p:cNvSpPr/>
            <p:nvPr/>
          </p:nvSpPr>
          <p:spPr>
            <a:xfrm>
              <a:off x="6383248" y="1805072"/>
              <a:ext cx="1141080" cy="338832"/>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en-US" sz="1400" dirty="0" smtClean="0">
                  <a:solidFill>
                    <a:srgbClr val="000000"/>
                  </a:solidFill>
                </a:rPr>
                <a:t>human</a:t>
              </a:r>
              <a:endParaRPr lang="en-US" sz="1400" dirty="0">
                <a:solidFill>
                  <a:srgbClr val="000000"/>
                </a:solidFill>
              </a:endParaRPr>
            </a:p>
          </p:txBody>
        </p:sp>
        <p:sp>
          <p:nvSpPr>
            <p:cNvPr id="17" name="Rectangle 16"/>
            <p:cNvSpPr/>
            <p:nvPr/>
          </p:nvSpPr>
          <p:spPr>
            <a:xfrm>
              <a:off x="6383248" y="2112536"/>
              <a:ext cx="1141080" cy="277872"/>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r>
                <a:rPr lang="en-US" sz="1400" dirty="0" smtClean="0"/>
                <a:t>chimpanzee</a:t>
              </a:r>
              <a:endParaRPr lang="en-US" sz="1400" dirty="0">
                <a:solidFill>
                  <a:srgbClr val="000000"/>
                </a:solidFill>
              </a:endParaRPr>
            </a:p>
          </p:txBody>
        </p:sp>
      </p:grpSp>
      <p:sp>
        <p:nvSpPr>
          <p:cNvPr id="23" name="Rectangle 22"/>
          <p:cNvSpPr/>
          <p:nvPr/>
        </p:nvSpPr>
        <p:spPr>
          <a:xfrm>
            <a:off x="5364088" y="2419684"/>
            <a:ext cx="197175" cy="3056022"/>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TextBox 23"/>
          <p:cNvSpPr txBox="1"/>
          <p:nvPr/>
        </p:nvSpPr>
        <p:spPr>
          <a:xfrm>
            <a:off x="5173151" y="1988840"/>
            <a:ext cx="550977" cy="369332"/>
          </a:xfrm>
          <a:prstGeom prst="rect">
            <a:avLst/>
          </a:prstGeom>
          <a:noFill/>
        </p:spPr>
        <p:txBody>
          <a:bodyPr wrap="none" rtlCol="0">
            <a:spAutoFit/>
          </a:bodyPr>
          <a:lstStyle/>
          <a:p>
            <a:r>
              <a:rPr lang="en-US" dirty="0" smtClean="0">
                <a:solidFill>
                  <a:srgbClr val="0000FF"/>
                </a:solidFill>
              </a:rPr>
              <a:t>19x</a:t>
            </a:r>
            <a:endParaRPr lang="en-US" dirty="0">
              <a:solidFill>
                <a:srgbClr val="0000FF"/>
              </a:solidFill>
            </a:endParaRPr>
          </a:p>
        </p:txBody>
      </p:sp>
      <p:cxnSp>
        <p:nvCxnSpPr>
          <p:cNvPr id="5" name="Straight Connector 4"/>
          <p:cNvCxnSpPr/>
          <p:nvPr/>
        </p:nvCxnSpPr>
        <p:spPr>
          <a:xfrm>
            <a:off x="2771800" y="5495620"/>
            <a:ext cx="4824536" cy="0"/>
          </a:xfrm>
          <a:prstGeom prst="line">
            <a:avLst/>
          </a:prstGeom>
          <a:ln>
            <a:solidFill>
              <a:srgbClr val="000000"/>
            </a:solidFill>
          </a:ln>
        </p:spPr>
        <p:style>
          <a:lnRef idx="1">
            <a:schemeClr val="dk1"/>
          </a:lnRef>
          <a:fillRef idx="0">
            <a:schemeClr val="dk1"/>
          </a:fillRef>
          <a:effectRef idx="0">
            <a:schemeClr val="dk1"/>
          </a:effectRef>
          <a:fontRef idx="minor">
            <a:schemeClr val="tx1"/>
          </a:fontRef>
        </p:style>
      </p:cxnSp>
      <p:sp>
        <p:nvSpPr>
          <p:cNvPr id="25" name="Rectangle 24"/>
          <p:cNvSpPr/>
          <p:nvPr/>
        </p:nvSpPr>
        <p:spPr>
          <a:xfrm>
            <a:off x="539552" y="4869160"/>
            <a:ext cx="7992888" cy="1173707"/>
          </a:xfrm>
          <a:prstGeom prst="rect">
            <a:avLst/>
          </a:prstGeom>
          <a:solidFill>
            <a:schemeClr val="accent6">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rgbClr val="000090"/>
                </a:solidFill>
              </a:rPr>
              <a:t>With </a:t>
            </a:r>
            <a:r>
              <a:rPr lang="en-US" sz="2400" dirty="0" err="1" smtClean="0">
                <a:solidFill>
                  <a:srgbClr val="000090"/>
                </a:solidFill>
              </a:rPr>
              <a:t>FastHASH</a:t>
            </a:r>
            <a:r>
              <a:rPr lang="en-US" sz="2400" dirty="0" smtClean="0">
                <a:solidFill>
                  <a:srgbClr val="000090"/>
                </a:solidFill>
              </a:rPr>
              <a:t>, new </a:t>
            </a:r>
            <a:r>
              <a:rPr lang="en-US" sz="2400" dirty="0" err="1" smtClean="0">
                <a:solidFill>
                  <a:srgbClr val="000090"/>
                </a:solidFill>
              </a:rPr>
              <a:t>mrFAST</a:t>
            </a:r>
            <a:r>
              <a:rPr lang="en-US" sz="2400" dirty="0" smtClean="0">
                <a:solidFill>
                  <a:srgbClr val="000090"/>
                </a:solidFill>
              </a:rPr>
              <a:t> obtains up to 19x speedup over previous version, without losing valid mappings</a:t>
            </a:r>
            <a:endParaRPr lang="en-US" sz="2400" dirty="0">
              <a:solidFill>
                <a:srgbClr val="000090"/>
              </a:solidFill>
            </a:endParaRPr>
          </a:p>
        </p:txBody>
      </p:sp>
    </p:spTree>
    <p:extLst>
      <p:ext uri="{BB962C8B-B14F-4D97-AF65-F5344CB8AC3E}">
        <p14:creationId xmlns:p14="http://schemas.microsoft.com/office/powerpoint/2010/main" val="313733253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1" animBg="1"/>
      <p:bldP spid="24" grpId="0"/>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lstStyle/>
          <a:p>
            <a:r>
              <a:rPr lang="en-US" dirty="0" smtClean="0"/>
              <a:t>Reduction of potential mappings with </a:t>
            </a:r>
            <a:r>
              <a:rPr lang="en-US" dirty="0" err="1" smtClean="0"/>
              <a:t>FastHASH</a:t>
            </a:r>
            <a:endParaRPr lang="en-US" dirty="0"/>
          </a:p>
        </p:txBody>
      </p:sp>
      <p:sp>
        <p:nvSpPr>
          <p:cNvPr id="4" name="Slide Number Placeholder 3"/>
          <p:cNvSpPr>
            <a:spLocks noGrp="1"/>
          </p:cNvSpPr>
          <p:nvPr>
            <p:ph type="sldNum" sz="quarter" idx="11"/>
          </p:nvPr>
        </p:nvSpPr>
        <p:spPr>
          <a:xfrm>
            <a:off x="6553200" y="6243638"/>
            <a:ext cx="2133600" cy="457200"/>
          </a:xfrm>
        </p:spPr>
        <p:txBody>
          <a:bodyPr/>
          <a:lstStyle/>
          <a:p>
            <a:fld id="{323594FA-E141-4234-AE05-360401972BE7}" type="slidenum">
              <a:rPr lang="en-US" altLang="en-US" smtClean="0"/>
              <a:pPr/>
              <a:t>26</a:t>
            </a:fld>
            <a:endParaRPr lang="en-US" altLang="en-US"/>
          </a:p>
        </p:txBody>
      </p:sp>
      <p:cxnSp>
        <p:nvCxnSpPr>
          <p:cNvPr id="27" name="Straight Connector 26"/>
          <p:cNvCxnSpPr/>
          <p:nvPr/>
        </p:nvCxnSpPr>
        <p:spPr>
          <a:xfrm>
            <a:off x="2195736" y="3068960"/>
            <a:ext cx="504056"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150242" y="2927254"/>
            <a:ext cx="504056"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4118116" y="2825655"/>
            <a:ext cx="504056"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072621" y="2750791"/>
            <a:ext cx="504056"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6038897" y="2695552"/>
            <a:ext cx="504056" cy="0"/>
          </a:xfrm>
          <a:prstGeom prst="line">
            <a:avLst/>
          </a:prstGeom>
          <a:ln>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a:off x="2555776" y="3068960"/>
            <a:ext cx="0" cy="1008112"/>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a:off x="3525788" y="2924944"/>
            <a:ext cx="4812" cy="106285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4495180" y="2833886"/>
            <a:ext cx="620" cy="1096764"/>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p:nvPr/>
        </p:nvCxnSpPr>
        <p:spPr>
          <a:xfrm>
            <a:off x="5452492" y="2761878"/>
            <a:ext cx="2158" cy="1111622"/>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6397600" y="2708920"/>
            <a:ext cx="9550" cy="113283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2541738" y="3429000"/>
            <a:ext cx="662110" cy="369332"/>
          </a:xfrm>
          <a:prstGeom prst="rect">
            <a:avLst/>
          </a:prstGeom>
          <a:noFill/>
        </p:spPr>
        <p:txBody>
          <a:bodyPr wrap="none" rtlCol="0">
            <a:spAutoFit/>
          </a:bodyPr>
          <a:lstStyle/>
          <a:p>
            <a:r>
              <a:rPr lang="en-US" dirty="0">
                <a:solidFill>
                  <a:srgbClr val="0000FF"/>
                </a:solidFill>
              </a:rPr>
              <a:t>99%</a:t>
            </a:r>
          </a:p>
        </p:txBody>
      </p:sp>
      <p:sp>
        <p:nvSpPr>
          <p:cNvPr id="45" name="TextBox 44"/>
          <p:cNvSpPr txBox="1"/>
          <p:nvPr/>
        </p:nvSpPr>
        <p:spPr>
          <a:xfrm>
            <a:off x="3491880" y="3284984"/>
            <a:ext cx="662110" cy="369332"/>
          </a:xfrm>
          <a:prstGeom prst="rect">
            <a:avLst/>
          </a:prstGeom>
          <a:noFill/>
        </p:spPr>
        <p:txBody>
          <a:bodyPr wrap="none" rtlCol="0">
            <a:spAutoFit/>
          </a:bodyPr>
          <a:lstStyle/>
          <a:p>
            <a:r>
              <a:rPr lang="en-US" dirty="0">
                <a:solidFill>
                  <a:srgbClr val="0000FF"/>
                </a:solidFill>
              </a:rPr>
              <a:t>99%</a:t>
            </a:r>
          </a:p>
        </p:txBody>
      </p:sp>
      <p:sp>
        <p:nvSpPr>
          <p:cNvPr id="46" name="TextBox 45"/>
          <p:cNvSpPr txBox="1"/>
          <p:nvPr/>
        </p:nvSpPr>
        <p:spPr>
          <a:xfrm>
            <a:off x="4485954" y="3140968"/>
            <a:ext cx="662110" cy="369332"/>
          </a:xfrm>
          <a:prstGeom prst="rect">
            <a:avLst/>
          </a:prstGeom>
          <a:noFill/>
        </p:spPr>
        <p:txBody>
          <a:bodyPr wrap="none" rtlCol="0">
            <a:spAutoFit/>
          </a:bodyPr>
          <a:lstStyle/>
          <a:p>
            <a:r>
              <a:rPr lang="en-US" dirty="0">
                <a:solidFill>
                  <a:srgbClr val="0000FF"/>
                </a:solidFill>
              </a:rPr>
              <a:t>99%</a:t>
            </a:r>
          </a:p>
        </p:txBody>
      </p:sp>
      <p:sp>
        <p:nvSpPr>
          <p:cNvPr id="47" name="TextBox 46"/>
          <p:cNvSpPr txBox="1"/>
          <p:nvPr/>
        </p:nvSpPr>
        <p:spPr>
          <a:xfrm>
            <a:off x="5422058" y="3131676"/>
            <a:ext cx="662110" cy="369332"/>
          </a:xfrm>
          <a:prstGeom prst="rect">
            <a:avLst/>
          </a:prstGeom>
          <a:noFill/>
        </p:spPr>
        <p:txBody>
          <a:bodyPr wrap="none" rtlCol="0">
            <a:spAutoFit/>
          </a:bodyPr>
          <a:lstStyle/>
          <a:p>
            <a:r>
              <a:rPr lang="en-US" dirty="0">
                <a:solidFill>
                  <a:srgbClr val="0000FF"/>
                </a:solidFill>
              </a:rPr>
              <a:t>99%</a:t>
            </a:r>
          </a:p>
        </p:txBody>
      </p:sp>
      <p:sp>
        <p:nvSpPr>
          <p:cNvPr id="48" name="TextBox 47"/>
          <p:cNvSpPr txBox="1"/>
          <p:nvPr/>
        </p:nvSpPr>
        <p:spPr>
          <a:xfrm>
            <a:off x="6430170" y="3140968"/>
            <a:ext cx="662110" cy="369332"/>
          </a:xfrm>
          <a:prstGeom prst="rect">
            <a:avLst/>
          </a:prstGeom>
          <a:noFill/>
        </p:spPr>
        <p:txBody>
          <a:bodyPr wrap="none" rtlCol="0">
            <a:spAutoFit/>
          </a:bodyPr>
          <a:lstStyle/>
          <a:p>
            <a:r>
              <a:rPr lang="en-US" dirty="0">
                <a:solidFill>
                  <a:srgbClr val="0000FF"/>
                </a:solidFill>
              </a:rPr>
              <a:t>99%</a:t>
            </a:r>
          </a:p>
        </p:txBody>
      </p:sp>
      <p:pic>
        <p:nvPicPr>
          <p:cNvPr id="50" name="Picture 49" descr="PPT.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412576"/>
            <a:ext cx="6400800" cy="6400800"/>
          </a:xfrm>
          <a:prstGeom prst="rect">
            <a:avLst/>
          </a:prstGeom>
        </p:spPr>
      </p:pic>
      <p:cxnSp>
        <p:nvCxnSpPr>
          <p:cNvPr id="22" name="Straight Connector 21"/>
          <p:cNvCxnSpPr/>
          <p:nvPr/>
        </p:nvCxnSpPr>
        <p:spPr>
          <a:xfrm>
            <a:off x="1967617" y="5601335"/>
            <a:ext cx="4824536" cy="0"/>
          </a:xfrm>
          <a:prstGeom prst="line">
            <a:avLst/>
          </a:prstGeom>
          <a:ln>
            <a:solidFill>
              <a:srgbClr val="000000"/>
            </a:solidFill>
          </a:ln>
        </p:spPr>
        <p:style>
          <a:lnRef idx="1">
            <a:schemeClr val="dk1"/>
          </a:lnRef>
          <a:fillRef idx="0">
            <a:schemeClr val="dk1"/>
          </a:fillRef>
          <a:effectRef idx="0">
            <a:schemeClr val="dk1"/>
          </a:effectRef>
          <a:fontRef idx="minor">
            <a:schemeClr val="tx1"/>
          </a:fontRef>
        </p:style>
      </p:cxnSp>
      <p:sp>
        <p:nvSpPr>
          <p:cNvPr id="49" name="Rectangle 48"/>
          <p:cNvSpPr/>
          <p:nvPr/>
        </p:nvSpPr>
        <p:spPr>
          <a:xfrm>
            <a:off x="1043608" y="4941168"/>
            <a:ext cx="7200800" cy="1152128"/>
          </a:xfrm>
          <a:prstGeom prst="rect">
            <a:avLst/>
          </a:prstGeom>
          <a:solidFill>
            <a:schemeClr val="accent6">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err="1" smtClean="0">
                <a:solidFill>
                  <a:srgbClr val="000090"/>
                </a:solidFill>
              </a:rPr>
              <a:t>FastHASH</a:t>
            </a:r>
            <a:r>
              <a:rPr lang="en-US" sz="2400" dirty="0">
                <a:solidFill>
                  <a:srgbClr val="000090"/>
                </a:solidFill>
              </a:rPr>
              <a:t> </a:t>
            </a:r>
            <a:r>
              <a:rPr lang="en-US" sz="2400" dirty="0" smtClean="0">
                <a:solidFill>
                  <a:srgbClr val="000090"/>
                </a:solidFill>
              </a:rPr>
              <a:t>filters out over 99% of the potential mappings without sacrificing any valid mappings</a:t>
            </a:r>
            <a:endParaRPr lang="en-US" sz="2400" dirty="0">
              <a:solidFill>
                <a:srgbClr val="000090"/>
              </a:solidFill>
            </a:endParaRPr>
          </a:p>
        </p:txBody>
      </p:sp>
    </p:spTree>
    <p:extLst>
      <p:ext uri="{BB962C8B-B14F-4D97-AF65-F5344CB8AC3E}">
        <p14:creationId xmlns:p14="http://schemas.microsoft.com/office/powerpoint/2010/main" val="210704547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up)">
                                      <p:cBhvr>
                                        <p:cTn id="19" dur="500"/>
                                        <p:tgtEl>
                                          <p:spTgt spid="34"/>
                                        </p:tgtEl>
                                      </p:cBhvr>
                                    </p:animEffect>
                                  </p:childTnLst>
                                </p:cTn>
                              </p:par>
                              <p:par>
                                <p:cTn id="20" presetID="22" presetClass="entr" presetSubtype="1"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wipe(up)">
                                      <p:cBhvr>
                                        <p:cTn id="22" dur="500"/>
                                        <p:tgtEl>
                                          <p:spTgt spid="35"/>
                                        </p:tgtEl>
                                      </p:cBhvr>
                                    </p:animEffect>
                                  </p:childTnLst>
                                </p:cTn>
                              </p:par>
                              <p:par>
                                <p:cTn id="23" presetID="22" presetClass="entr" presetSubtype="1"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ipe(up)">
                                      <p:cBhvr>
                                        <p:cTn id="25" dur="500"/>
                                        <p:tgtEl>
                                          <p:spTgt spid="37"/>
                                        </p:tgtEl>
                                      </p:cBhvr>
                                    </p:animEffect>
                                  </p:childTnLst>
                                </p:cTn>
                              </p:par>
                              <p:par>
                                <p:cTn id="26" presetID="22" presetClass="entr" presetSubtype="1"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ipe(up)">
                                      <p:cBhvr>
                                        <p:cTn id="28" dur="500"/>
                                        <p:tgtEl>
                                          <p:spTgt spid="38"/>
                                        </p:tgtEl>
                                      </p:cBhvr>
                                    </p:animEffect>
                                  </p:childTnLst>
                                </p:cTn>
                              </p:par>
                              <p:par>
                                <p:cTn id="29" presetID="22" presetClass="entr" presetSubtype="1"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animEffect transition="in" filter="wipe(up)">
                                      <p:cBhvr>
                                        <p:cTn id="31" dur="500"/>
                                        <p:tgtEl>
                                          <p:spTgt spid="41"/>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childTnLst>
                          </p:cTn>
                        </p:par>
                        <p:par>
                          <p:cTn id="35" fill="hold">
                            <p:stCondLst>
                              <p:cond delay="500"/>
                            </p:stCondLst>
                            <p:childTnLst>
                              <p:par>
                                <p:cTn id="36" presetID="1" presetClass="entr" presetSubtype="0"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childTnLst>
                                </p:cTn>
                              </p:par>
                            </p:childTnLst>
                          </p:cTn>
                        </p:par>
                        <p:par>
                          <p:cTn id="38" fill="hold">
                            <p:stCondLst>
                              <p:cond delay="500"/>
                            </p:stCondLst>
                            <p:childTnLst>
                              <p:par>
                                <p:cTn id="39" presetID="1" presetClass="entr" presetSubtype="0"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childTnLst>
                          </p:cTn>
                        </p:par>
                        <p:par>
                          <p:cTn id="41" fill="hold">
                            <p:stCondLst>
                              <p:cond delay="500"/>
                            </p:stCondLst>
                            <p:childTnLst>
                              <p:par>
                                <p:cTn id="42" presetID="1" presetClass="entr" presetSubtype="0" fill="hold" grpId="0" nodeType="afterEffect">
                                  <p:stCondLst>
                                    <p:cond delay="0"/>
                                  </p:stCondLst>
                                  <p:childTnLst>
                                    <p:set>
                                      <p:cBhvr>
                                        <p:cTn id="43" dur="1" fill="hold">
                                          <p:stCondLst>
                                            <p:cond delay="0"/>
                                          </p:stCondLst>
                                        </p:cTn>
                                        <p:tgtEl>
                                          <p:spTgt spid="47"/>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48" grpId="0"/>
      <p:bldP spid="4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Key Results (In the paper)</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err="1" smtClean="0"/>
              <a:t>FastHASH</a:t>
            </a:r>
            <a:r>
              <a:rPr lang="en-US" dirty="0" smtClean="0"/>
              <a:t> finds all possible valid mappings</a:t>
            </a:r>
            <a:endParaRPr lang="en-US" sz="2400" dirty="0" smtClean="0"/>
          </a:p>
          <a:p>
            <a:endParaRPr lang="en-US" dirty="0" smtClean="0"/>
          </a:p>
          <a:p>
            <a:endParaRPr lang="en-US" dirty="0"/>
          </a:p>
          <a:p>
            <a:r>
              <a:rPr lang="en-US" dirty="0" smtClean="0"/>
              <a:t>Correctly mapped </a:t>
            </a:r>
            <a:r>
              <a:rPr lang="en-US" dirty="0" smtClean="0">
                <a:solidFill>
                  <a:srgbClr val="0000FF"/>
                </a:solidFill>
              </a:rPr>
              <a:t>all</a:t>
            </a:r>
            <a:r>
              <a:rPr lang="en-US" dirty="0" smtClean="0"/>
              <a:t> simulated reads (with fewer than </a:t>
            </a:r>
            <a:r>
              <a:rPr lang="en-US" i="1" dirty="0" smtClean="0">
                <a:solidFill>
                  <a:srgbClr val="0000FF"/>
                </a:solidFill>
              </a:rPr>
              <a:t>e</a:t>
            </a:r>
            <a:r>
              <a:rPr lang="en-US" dirty="0" smtClean="0"/>
              <a:t> artificially added errors)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27</a:t>
            </a:fld>
            <a:endParaRPr lang="en-US" altLang="en-US"/>
          </a:p>
        </p:txBody>
      </p:sp>
    </p:spTree>
    <p:extLst>
      <p:ext uri="{BB962C8B-B14F-4D97-AF65-F5344CB8AC3E}">
        <p14:creationId xmlns:p14="http://schemas.microsoft.com/office/powerpoint/2010/main" val="29610593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t>Read Mapping and </a:t>
            </a:r>
            <a:r>
              <a:rPr lang="en-US" sz="3200" dirty="0"/>
              <a:t>i</a:t>
            </a:r>
            <a:r>
              <a:rPr lang="en-US" sz="3200" dirty="0" smtClean="0"/>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t>Key Observations</a:t>
            </a:r>
          </a:p>
          <a:p>
            <a:pPr>
              <a:lnSpc>
                <a:spcPct val="140000"/>
              </a:lnSpc>
            </a:pPr>
            <a:r>
              <a:rPr lang="en-US" sz="3200" dirty="0" smtClean="0"/>
              <a:t>Mechanisms</a:t>
            </a:r>
          </a:p>
          <a:p>
            <a:pPr>
              <a:lnSpc>
                <a:spcPct val="140000"/>
              </a:lnSpc>
            </a:pPr>
            <a:r>
              <a:rPr lang="en-US" sz="3200" dirty="0" smtClean="0"/>
              <a:t>Results</a:t>
            </a:r>
          </a:p>
          <a:p>
            <a:pPr>
              <a:lnSpc>
                <a:spcPct val="140000"/>
              </a:lnSpc>
            </a:pPr>
            <a:r>
              <a:rPr lang="en-US" sz="3200" dirty="0">
                <a:solidFill>
                  <a:srgbClr val="0000FF"/>
                </a:solidFill>
              </a:rPr>
              <a:t>Conclusion</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28</a:t>
            </a:fld>
            <a:endParaRPr lang="en-US" altLang="en-US"/>
          </a:p>
        </p:txBody>
      </p:sp>
    </p:spTree>
    <p:extLst>
      <p:ext uri="{BB962C8B-B14F-4D97-AF65-F5344CB8AC3E}">
        <p14:creationId xmlns:p14="http://schemas.microsoft.com/office/powerpoint/2010/main" val="39365468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Problem: </a:t>
            </a:r>
            <a:r>
              <a:rPr lang="en-US" dirty="0"/>
              <a:t>Existing read mappers perform poorly in mapping billions of short reads to the reference genome, in the presence of </a:t>
            </a:r>
            <a:r>
              <a:rPr lang="en-US" dirty="0" smtClean="0"/>
              <a:t>errors</a:t>
            </a:r>
          </a:p>
          <a:p>
            <a:pPr lvl="3"/>
            <a:endParaRPr lang="en-US" dirty="0" smtClean="0"/>
          </a:p>
          <a:p>
            <a:r>
              <a:rPr lang="en-US" dirty="0" smtClean="0"/>
              <a:t>Observation: </a:t>
            </a:r>
            <a:r>
              <a:rPr lang="en-US" dirty="0" smtClean="0">
                <a:solidFill>
                  <a:srgbClr val="FF1919"/>
                </a:solidFill>
              </a:rPr>
              <a:t>Most of the verification calculations are unnecessary</a:t>
            </a:r>
          </a:p>
          <a:p>
            <a:pPr lvl="3"/>
            <a:endParaRPr lang="en-US" dirty="0" smtClean="0"/>
          </a:p>
          <a:p>
            <a:r>
              <a:rPr lang="en-US" dirty="0" smtClean="0"/>
              <a:t>Key Idea: To reduce the cost of unnecessary verification</a:t>
            </a:r>
          </a:p>
          <a:p>
            <a:pPr lvl="1"/>
            <a:r>
              <a:rPr lang="en-US" dirty="0" smtClean="0"/>
              <a:t>Reject </a:t>
            </a:r>
            <a:r>
              <a:rPr lang="en-US" dirty="0"/>
              <a:t>invalid mappings early (</a:t>
            </a:r>
            <a:r>
              <a:rPr lang="en-US" dirty="0">
                <a:solidFill>
                  <a:srgbClr val="0000FF"/>
                </a:solidFill>
              </a:rPr>
              <a:t>Adjacency Filtering</a:t>
            </a:r>
            <a:r>
              <a:rPr lang="en-US" dirty="0"/>
              <a:t>)</a:t>
            </a:r>
          </a:p>
          <a:p>
            <a:pPr lvl="1"/>
            <a:r>
              <a:rPr lang="en-US" dirty="0" smtClean="0"/>
              <a:t>Reduce </a:t>
            </a:r>
            <a:r>
              <a:rPr lang="en-US" dirty="0"/>
              <a:t>the number of possible mappings to examine (</a:t>
            </a:r>
            <a:r>
              <a:rPr lang="en-US" dirty="0">
                <a:solidFill>
                  <a:srgbClr val="0000FF"/>
                </a:solidFill>
              </a:rPr>
              <a:t>Cheap K-</a:t>
            </a:r>
            <a:r>
              <a:rPr lang="en-US" dirty="0" err="1">
                <a:solidFill>
                  <a:srgbClr val="0000FF"/>
                </a:solidFill>
              </a:rPr>
              <a:t>mer</a:t>
            </a:r>
            <a:r>
              <a:rPr lang="en-US" dirty="0">
                <a:solidFill>
                  <a:srgbClr val="0000FF"/>
                </a:solidFill>
              </a:rPr>
              <a:t> Selection</a:t>
            </a:r>
            <a:r>
              <a:rPr lang="en-US" dirty="0" smtClean="0"/>
              <a:t>)</a:t>
            </a:r>
          </a:p>
          <a:p>
            <a:pPr lvl="3"/>
            <a:endParaRPr lang="en-US" dirty="0" smtClean="0"/>
          </a:p>
          <a:p>
            <a:r>
              <a:rPr lang="en-US" dirty="0" smtClean="0"/>
              <a:t>Key Result: </a:t>
            </a:r>
            <a:r>
              <a:rPr lang="en-US" dirty="0" err="1"/>
              <a:t>FastHASH</a:t>
            </a:r>
            <a:r>
              <a:rPr lang="en-US" dirty="0"/>
              <a:t> obtains up to </a:t>
            </a:r>
            <a:r>
              <a:rPr lang="en-US" dirty="0">
                <a:solidFill>
                  <a:srgbClr val="0000FF"/>
                </a:solidFill>
              </a:rPr>
              <a:t>19x</a:t>
            </a:r>
            <a:r>
              <a:rPr lang="en-US" dirty="0"/>
              <a:t> speedup </a:t>
            </a:r>
            <a:r>
              <a:rPr lang="en-US" dirty="0" smtClean="0"/>
              <a:t>over the state</a:t>
            </a:r>
            <a:r>
              <a:rPr lang="en-US" dirty="0"/>
              <a:t>-of-the-art </a:t>
            </a:r>
            <a:r>
              <a:rPr lang="en-US" dirty="0" smtClean="0"/>
              <a:t>mapper without losing valid mappings</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29</a:t>
            </a:fld>
            <a:endParaRPr lang="en-US" altLang="en-US"/>
          </a:p>
        </p:txBody>
      </p:sp>
    </p:spTree>
    <p:extLst>
      <p:ext uri="{BB962C8B-B14F-4D97-AF65-F5344CB8AC3E}">
        <p14:creationId xmlns:p14="http://schemas.microsoft.com/office/powerpoint/2010/main" val="13652873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40000"/>
              </a:lnSpc>
            </a:pPr>
            <a:r>
              <a:rPr lang="en-US" sz="3200" dirty="0" smtClean="0">
                <a:solidFill>
                  <a:srgbClr val="0000FF"/>
                </a:solidFill>
              </a:rPr>
              <a:t>Read Mapping and </a:t>
            </a:r>
            <a:r>
              <a:rPr lang="en-US" sz="3200" dirty="0">
                <a:solidFill>
                  <a:srgbClr val="0000FF"/>
                </a:solidFill>
              </a:rPr>
              <a:t>i</a:t>
            </a:r>
            <a:r>
              <a:rPr lang="en-US" sz="3200" dirty="0" smtClean="0">
                <a:solidFill>
                  <a:srgbClr val="0000FF"/>
                </a:solidFill>
              </a:rPr>
              <a:t>ts Challenges</a:t>
            </a:r>
          </a:p>
          <a:p>
            <a:pPr>
              <a:lnSpc>
                <a:spcPct val="140000"/>
              </a:lnSpc>
            </a:pPr>
            <a:r>
              <a:rPr lang="en-US" sz="3200" dirty="0" smtClean="0"/>
              <a:t>Hash Table-Based Mappers</a:t>
            </a:r>
          </a:p>
          <a:p>
            <a:pPr>
              <a:lnSpc>
                <a:spcPct val="140000"/>
              </a:lnSpc>
            </a:pPr>
            <a:r>
              <a:rPr lang="en-US" sz="3200" dirty="0" smtClean="0"/>
              <a:t>Problem and Goal</a:t>
            </a:r>
            <a:endParaRPr lang="en-US" sz="3200" dirty="0"/>
          </a:p>
          <a:p>
            <a:pPr>
              <a:lnSpc>
                <a:spcPct val="140000"/>
              </a:lnSpc>
            </a:pPr>
            <a:r>
              <a:rPr lang="en-US" sz="3200" dirty="0" smtClean="0"/>
              <a:t>Key Observations</a:t>
            </a:r>
          </a:p>
          <a:p>
            <a:pPr>
              <a:lnSpc>
                <a:spcPct val="140000"/>
              </a:lnSpc>
            </a:pPr>
            <a:r>
              <a:rPr lang="en-US" sz="3200" dirty="0" smtClean="0"/>
              <a:t>Mechanisms</a:t>
            </a:r>
          </a:p>
          <a:p>
            <a:pPr>
              <a:lnSpc>
                <a:spcPct val="140000"/>
              </a:lnSpc>
            </a:pPr>
            <a:r>
              <a:rPr lang="en-US" sz="3200" dirty="0" smtClean="0"/>
              <a:t>Results</a:t>
            </a:r>
          </a:p>
          <a:p>
            <a:pPr>
              <a:lnSpc>
                <a:spcPct val="140000"/>
              </a:lnSpc>
            </a:pPr>
            <a:r>
              <a:rPr lang="en-US" sz="3200" dirty="0"/>
              <a:t>Conclusion</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a:t>
            </a:fld>
            <a:endParaRPr lang="en-US" altLang="en-US"/>
          </a:p>
        </p:txBody>
      </p:sp>
    </p:spTree>
    <p:extLst>
      <p:ext uri="{BB962C8B-B14F-4D97-AF65-F5344CB8AC3E}">
        <p14:creationId xmlns:p14="http://schemas.microsoft.com/office/powerpoint/2010/main" val="39835928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lstStyle/>
          <a:p>
            <a:r>
              <a:rPr lang="en-US" sz="2800" dirty="0" smtClean="0"/>
              <a:t>Carnegie Mellon University (Hongyi Xin, </a:t>
            </a:r>
            <a:r>
              <a:rPr lang="en-US" sz="2800" dirty="0" err="1" smtClean="0"/>
              <a:t>Donghyuk</a:t>
            </a:r>
            <a:r>
              <a:rPr lang="en-US" sz="2800" dirty="0" smtClean="0"/>
              <a:t> Lee, </a:t>
            </a:r>
            <a:r>
              <a:rPr lang="en-US" sz="2800" dirty="0" err="1" smtClean="0"/>
              <a:t>Samihan</a:t>
            </a:r>
            <a:r>
              <a:rPr lang="en-US" sz="2800" dirty="0" smtClean="0"/>
              <a:t> </a:t>
            </a:r>
            <a:r>
              <a:rPr lang="en-US" sz="2800" dirty="0" err="1" smtClean="0"/>
              <a:t>Yedkar</a:t>
            </a:r>
            <a:r>
              <a:rPr lang="en-US" sz="2800" dirty="0" smtClean="0"/>
              <a:t> and </a:t>
            </a:r>
            <a:r>
              <a:rPr lang="en-US" sz="2800" dirty="0" err="1" smtClean="0"/>
              <a:t>Onur</a:t>
            </a:r>
            <a:r>
              <a:rPr lang="en-US" sz="2800" dirty="0" smtClean="0"/>
              <a:t> </a:t>
            </a:r>
            <a:r>
              <a:rPr lang="en-US" sz="2800" dirty="0" err="1" smtClean="0"/>
              <a:t>Mutlu</a:t>
            </a:r>
            <a:r>
              <a:rPr lang="en-US" sz="2800" dirty="0" smtClean="0"/>
              <a:t>, co-authors)</a:t>
            </a:r>
          </a:p>
          <a:p>
            <a:pPr lvl="4"/>
            <a:endParaRPr lang="en-US" sz="2000" dirty="0"/>
          </a:p>
          <a:p>
            <a:r>
              <a:rPr lang="en-US" sz="2800" dirty="0" err="1" smtClean="0"/>
              <a:t>Bilkent</a:t>
            </a:r>
            <a:r>
              <a:rPr lang="en-US" sz="2800" dirty="0" smtClean="0"/>
              <a:t> University (Can </a:t>
            </a:r>
            <a:r>
              <a:rPr lang="en-US" sz="2800" dirty="0" err="1"/>
              <a:t>Alkan</a:t>
            </a:r>
            <a:r>
              <a:rPr lang="en-US" sz="2800" dirty="0"/>
              <a:t>, co-author</a:t>
            </a:r>
            <a:r>
              <a:rPr lang="en-US" sz="2800" dirty="0" smtClean="0"/>
              <a:t>)</a:t>
            </a:r>
          </a:p>
          <a:p>
            <a:pPr lvl="4"/>
            <a:endParaRPr lang="en-US" sz="2000" dirty="0" smtClean="0"/>
          </a:p>
          <a:p>
            <a:r>
              <a:rPr lang="en-US" sz="2800" dirty="0" smtClean="0"/>
              <a:t>University </a:t>
            </a:r>
            <a:r>
              <a:rPr lang="en-US" sz="2800" dirty="0"/>
              <a:t>of Washington </a:t>
            </a:r>
            <a:r>
              <a:rPr lang="en-US" sz="2800" dirty="0" smtClean="0"/>
              <a:t>(Evan </a:t>
            </a:r>
            <a:r>
              <a:rPr lang="en-US" sz="2800" dirty="0" err="1"/>
              <a:t>Eichler</a:t>
            </a:r>
            <a:r>
              <a:rPr lang="en-US" sz="2800" dirty="0"/>
              <a:t> </a:t>
            </a:r>
            <a:r>
              <a:rPr lang="en-US" sz="2800" dirty="0" smtClean="0"/>
              <a:t>and </a:t>
            </a:r>
            <a:r>
              <a:rPr lang="en-US" sz="2800" dirty="0"/>
              <a:t>Can </a:t>
            </a:r>
            <a:r>
              <a:rPr lang="en-US" sz="2800" dirty="0" err="1"/>
              <a:t>Alkan</a:t>
            </a:r>
            <a:r>
              <a:rPr lang="en-US" sz="2800" dirty="0" smtClean="0"/>
              <a:t>)</a:t>
            </a:r>
          </a:p>
          <a:p>
            <a:pPr lvl="4"/>
            <a:endParaRPr lang="en-US" sz="2000" dirty="0" smtClean="0"/>
          </a:p>
          <a:p>
            <a:r>
              <a:rPr lang="en-US" sz="2800" dirty="0" smtClean="0"/>
              <a:t>UCLA </a:t>
            </a:r>
            <a:r>
              <a:rPr lang="en-US" sz="2800" dirty="0"/>
              <a:t>(</a:t>
            </a:r>
            <a:r>
              <a:rPr lang="en-US" sz="2800" dirty="0" err="1"/>
              <a:t>Farhad</a:t>
            </a:r>
            <a:r>
              <a:rPr lang="en-US" sz="2800" dirty="0"/>
              <a:t> </a:t>
            </a:r>
            <a:r>
              <a:rPr lang="en-US" sz="2800" dirty="0" err="1" smtClean="0"/>
              <a:t>Hormozdiari</a:t>
            </a:r>
            <a:r>
              <a:rPr lang="en-US" sz="2800" dirty="0" smtClean="0"/>
              <a:t>, co-author)</a:t>
            </a:r>
          </a:p>
          <a:p>
            <a:pPr lvl="4"/>
            <a:endParaRPr lang="en-US" sz="2000" dirty="0"/>
          </a:p>
          <a:p>
            <a:r>
              <a:rPr lang="en-US" sz="2800" dirty="0" smtClean="0"/>
              <a:t>NIH </a:t>
            </a:r>
            <a:r>
              <a:rPr lang="en-US" sz="2800" dirty="0"/>
              <a:t>(National Institutes of Health) for financial support</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30</a:t>
            </a:fld>
            <a:endParaRPr lang="en-US" altLang="en-US"/>
          </a:p>
        </p:txBody>
      </p:sp>
    </p:spTree>
    <p:extLst>
      <p:ext uri="{BB962C8B-B14F-4D97-AF65-F5344CB8AC3E}">
        <p14:creationId xmlns:p14="http://schemas.microsoft.com/office/powerpoint/2010/main" val="34349240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r>
              <a:rPr lang="en-US" dirty="0" smtClean="0">
                <a:sym typeface="Wingdings"/>
              </a:rPr>
              <a:t></a:t>
            </a:r>
            <a:endParaRPr lang="en-US" dirty="0"/>
          </a:p>
        </p:txBody>
      </p:sp>
      <p:sp>
        <p:nvSpPr>
          <p:cNvPr id="3" name="Content Placeholder 2"/>
          <p:cNvSpPr>
            <a:spLocks noGrp="1"/>
          </p:cNvSpPr>
          <p:nvPr>
            <p:ph idx="1"/>
          </p:nvPr>
        </p:nvSpPr>
        <p:spPr/>
        <p:txBody>
          <a:bodyPr/>
          <a:lstStyle/>
          <a:p>
            <a:r>
              <a:rPr lang="en-US" dirty="0" smtClean="0"/>
              <a:t>Questions?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a:p>
          <a:p>
            <a:r>
              <a:rPr lang="en-US" dirty="0" smtClean="0">
                <a:hlinkClick r:id="rId2"/>
              </a:rPr>
              <a:t>Download link to </a:t>
            </a:r>
            <a:r>
              <a:rPr lang="en-US" dirty="0" err="1" smtClean="0">
                <a:hlinkClick r:id="rId2"/>
              </a:rPr>
              <a:t>FastHASH</a:t>
            </a:r>
            <a:endParaRPr lang="en-US" dirty="0" smtClean="0"/>
          </a:p>
          <a:p>
            <a:r>
              <a:rPr lang="en-US" dirty="0" smtClean="0"/>
              <a:t>You can find the slides on </a:t>
            </a:r>
            <a:r>
              <a:rPr lang="en-US" dirty="0" smtClean="0"/>
              <a:t>SAFARI group website:</a:t>
            </a:r>
          </a:p>
          <a:p>
            <a:pPr lvl="1"/>
            <a:r>
              <a:rPr lang="en-US" dirty="0">
                <a:hlinkClick r:id="rId3"/>
              </a:rPr>
              <a:t>http://www.ece.cmu.edu/~</a:t>
            </a:r>
            <a:r>
              <a:rPr lang="en-US" dirty="0" smtClean="0">
                <a:hlinkClick r:id="rId3"/>
              </a:rPr>
              <a:t>safari</a:t>
            </a:r>
            <a:r>
              <a:rPr lang="en-US" dirty="0" smtClean="0"/>
              <a:t> </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31</a:t>
            </a:fld>
            <a:endParaRPr lang="en-US" altLang="en-US" dirty="0"/>
          </a:p>
        </p:txBody>
      </p:sp>
    </p:spTree>
    <p:extLst>
      <p:ext uri="{BB962C8B-B14F-4D97-AF65-F5344CB8AC3E}">
        <p14:creationId xmlns:p14="http://schemas.microsoft.com/office/powerpoint/2010/main" val="188387933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382000" cy="2057400"/>
          </a:xfrm>
        </p:spPr>
        <p:txBody>
          <a:bodyPr anchor="ctr" anchorCtr="0">
            <a:noAutofit/>
          </a:bodyPr>
          <a:lstStyle/>
          <a:p>
            <a:pPr algn="ctr"/>
            <a:r>
              <a:rPr lang="en-US" sz="4400" b="1" dirty="0" smtClean="0"/>
              <a:t>Accelerating </a:t>
            </a:r>
            <a:r>
              <a:rPr lang="en-US" sz="4400" b="1" dirty="0"/>
              <a:t>Read Mapping with </a:t>
            </a:r>
            <a:r>
              <a:rPr lang="en-US" sz="5400" b="1" dirty="0" err="1"/>
              <a:t>FastHASH</a:t>
            </a:r>
            <a:endParaRPr lang="en-US" sz="5400" b="1" dirty="0"/>
          </a:p>
        </p:txBody>
      </p:sp>
      <p:sp>
        <p:nvSpPr>
          <p:cNvPr id="3" name="Subtitle 2"/>
          <p:cNvSpPr>
            <a:spLocks noGrp="1"/>
          </p:cNvSpPr>
          <p:nvPr>
            <p:ph type="subTitle" idx="1"/>
          </p:nvPr>
        </p:nvSpPr>
        <p:spPr>
          <a:xfrm>
            <a:off x="755576" y="3886200"/>
            <a:ext cx="7704856" cy="3240360"/>
          </a:xfrm>
        </p:spPr>
        <p:txBody>
          <a:bodyPr>
            <a:noAutofit/>
          </a:bodyPr>
          <a:lstStyle/>
          <a:p>
            <a:r>
              <a:rPr lang="en-US" sz="2200" u="sng" dirty="0" err="1" smtClean="0">
                <a:solidFill>
                  <a:srgbClr val="000000"/>
                </a:solidFill>
              </a:rPr>
              <a:t>Hongyi</a:t>
            </a:r>
            <a:r>
              <a:rPr lang="en-US" sz="2200" u="sng" dirty="0" smtClean="0">
                <a:solidFill>
                  <a:srgbClr val="000000"/>
                </a:solidFill>
              </a:rPr>
              <a:t> </a:t>
            </a:r>
            <a:r>
              <a:rPr lang="en-US" sz="2200" u="sng" dirty="0" err="1" smtClean="0">
                <a:solidFill>
                  <a:srgbClr val="000000"/>
                </a:solidFill>
              </a:rPr>
              <a:t>Xin</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r>
              <a:rPr lang="pt-BR" b="1" kern="1200" baseline="30000" dirty="0">
                <a:latin typeface="Perpetua"/>
              </a:rPr>
              <a:t>	 </a:t>
            </a:r>
            <a:r>
              <a:rPr lang="pt-BR" b="1" kern="1200" dirty="0" smtClean="0">
                <a:latin typeface="Perpetua"/>
              </a:rPr>
              <a:t> </a:t>
            </a:r>
            <a:r>
              <a:rPr lang="en-US" sz="2200" dirty="0" err="1" smtClean="0"/>
              <a:t>Donghyuk</a:t>
            </a:r>
            <a:r>
              <a:rPr lang="en-US" sz="2200" dirty="0" smtClean="0"/>
              <a:t> Lee</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r>
              <a:rPr lang="en-US" sz="2200" dirty="0" smtClean="0"/>
              <a:t>	</a:t>
            </a:r>
            <a:r>
              <a:rPr lang="en-US" sz="2200" dirty="0" err="1" smtClean="0"/>
              <a:t>Farhad</a:t>
            </a:r>
            <a:r>
              <a:rPr lang="en-US" sz="2200" dirty="0" smtClean="0"/>
              <a:t> </a:t>
            </a:r>
            <a:r>
              <a:rPr lang="en-US" sz="2200" dirty="0" err="1"/>
              <a:t>Hormozdiari</a:t>
            </a:r>
            <a:r>
              <a:rPr lang="pt-BR" sz="2000" b="1" kern="1200" baseline="30000" dirty="0">
                <a:solidFill>
                  <a:srgbClr val="604878">
                    <a:lumMod val="50000"/>
                  </a:srgbClr>
                </a:solidFill>
                <a:effectLst>
                  <a:outerShdw blurRad="38100" dist="38100" dir="2700000" algn="tl">
                    <a:srgbClr val="000000">
                      <a:alpha val="43137"/>
                    </a:srgbClr>
                  </a:outerShdw>
                </a:effectLst>
                <a:latin typeface="Perpetua"/>
              </a:rPr>
              <a:t> ‡ </a:t>
            </a:r>
            <a:r>
              <a:rPr lang="en-US" sz="2200" dirty="0" err="1" smtClean="0"/>
              <a:t>Samihan</a:t>
            </a:r>
            <a:r>
              <a:rPr lang="en-US" sz="2200" dirty="0" smtClean="0"/>
              <a:t> </a:t>
            </a:r>
            <a:r>
              <a:rPr lang="en-US" sz="2200" dirty="0" err="1" smtClean="0"/>
              <a:t>Yedkar</a:t>
            </a:r>
            <a:r>
              <a:rPr lang="pt-BR" b="1" kern="1200" baseline="30000" dirty="0" smtClean="0">
                <a:effectLst>
                  <a:outerShdw blurRad="38100" dist="38100" dir="2700000" algn="tl">
                    <a:srgbClr val="000000">
                      <a:alpha val="43137"/>
                    </a:srgbClr>
                  </a:outerShdw>
                </a:effectLst>
                <a:latin typeface="Perpetua"/>
              </a:rPr>
              <a:t>†</a:t>
            </a:r>
            <a:r>
              <a:rPr lang="pt-BR" b="1" kern="1200" baseline="30000" dirty="0">
                <a:solidFill>
                  <a:srgbClr val="604878">
                    <a:lumMod val="50000"/>
                  </a:srgbClr>
                </a:solidFill>
                <a:effectLst>
                  <a:outerShdw blurRad="38100" dist="38100" dir="2700000" algn="tl">
                    <a:srgbClr val="000000">
                      <a:alpha val="43137"/>
                    </a:srgbClr>
                  </a:outerShdw>
                </a:effectLst>
                <a:latin typeface="Perpetua"/>
              </a:rPr>
              <a:t>	</a:t>
            </a:r>
            <a:r>
              <a:rPr lang="en-US" sz="2200" dirty="0" smtClean="0"/>
              <a:t>Can </a:t>
            </a:r>
            <a:r>
              <a:rPr lang="en-US" sz="2200" dirty="0" err="1" smtClean="0"/>
              <a:t>Alkan</a:t>
            </a:r>
            <a:r>
              <a:rPr lang="pt-BR" b="1" kern="1200" baseline="30000" dirty="0" smtClean="0">
                <a:solidFill>
                  <a:srgbClr val="FF0000"/>
                </a:solidFill>
                <a:latin typeface="Perpetua"/>
              </a:rPr>
              <a:t> </a:t>
            </a:r>
            <a:r>
              <a:rPr lang="pt-BR" b="1" kern="1200" baseline="30000" dirty="0" smtClean="0">
                <a:latin typeface="Perpetua"/>
              </a:rPr>
              <a:t>§</a:t>
            </a:r>
            <a:r>
              <a:rPr lang="en-US" sz="2200" dirty="0" smtClean="0"/>
              <a:t>      </a:t>
            </a:r>
            <a:r>
              <a:rPr lang="en-US" sz="2200" dirty="0" err="1" smtClean="0"/>
              <a:t>Onur</a:t>
            </a:r>
            <a:r>
              <a:rPr lang="en-US" sz="2200" dirty="0" smtClean="0"/>
              <a:t> </a:t>
            </a:r>
            <a:r>
              <a:rPr lang="en-US" sz="2200" dirty="0" err="1" smtClean="0"/>
              <a:t>Mutlu</a:t>
            </a: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a:t>
            </a:r>
          </a:p>
          <a:p>
            <a:endParaRPr lang="pt-BR" sz="2200" b="1" kern="1200" baseline="30000" dirty="0" smtClean="0">
              <a:solidFill>
                <a:srgbClr val="604878">
                  <a:lumMod val="50000"/>
                </a:srgbClr>
              </a:solidFill>
              <a:effectLst>
                <a:outerShdw blurRad="38100" dist="38100" dir="2700000" algn="tl">
                  <a:srgbClr val="000000">
                    <a:alpha val="43137"/>
                  </a:srgbClr>
                </a:outerShdw>
              </a:effectLst>
              <a:latin typeface="Perpetua"/>
            </a:endParaRPr>
          </a:p>
          <a:p>
            <a:pPr eaLnBrk="1" fontAlgn="auto" hangingPunct="1">
              <a:spcBef>
                <a:spcPts val="0"/>
              </a:spcBef>
              <a:spcAft>
                <a:spcPts val="0"/>
              </a:spcAft>
              <a:buClrTx/>
              <a:buSzTx/>
            </a:pP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 </a:t>
            </a:r>
            <a:r>
              <a:rPr lang="en-US" sz="1600" b="1" kern="1200" dirty="0" smtClean="0">
                <a:solidFill>
                  <a:prstClr val="black"/>
                </a:solidFill>
              </a:rPr>
              <a:t>Carnegie Mellon University	</a:t>
            </a:r>
            <a:r>
              <a:rPr lang="pt-BR" sz="1600" b="1" kern="1200" baseline="30000" dirty="0" smtClean="0">
                <a:solidFill>
                  <a:srgbClr val="000000"/>
                </a:solidFill>
                <a:latin typeface="Perpetua"/>
              </a:rPr>
              <a:t>§ </a:t>
            </a:r>
            <a:r>
              <a:rPr lang="en-US" sz="1600" b="1" kern="1200" dirty="0" smtClean="0">
                <a:solidFill>
                  <a:prstClr val="black"/>
                </a:solidFill>
              </a:rPr>
              <a:t>University of Washington</a:t>
            </a:r>
          </a:p>
          <a:p>
            <a:pPr lvl="0">
              <a:buClr>
                <a:srgbClr val="CC9900"/>
              </a:buClr>
            </a:pPr>
            <a:r>
              <a:rPr lang="pt-BR" b="1" kern="1200" baseline="30000" dirty="0" smtClean="0">
                <a:solidFill>
                  <a:srgbClr val="604878">
                    <a:lumMod val="50000"/>
                  </a:srgbClr>
                </a:solidFill>
                <a:effectLst>
                  <a:outerShdw blurRad="38100" dist="38100" dir="2700000" algn="tl">
                    <a:srgbClr val="000000">
                      <a:alpha val="43137"/>
                    </a:srgbClr>
                  </a:outerShdw>
                </a:effectLst>
                <a:latin typeface="Perpetua"/>
              </a:rPr>
              <a:t>‡ </a:t>
            </a:r>
            <a:r>
              <a:rPr lang="en-US" sz="1600" b="1" kern="1200" dirty="0" smtClean="0">
                <a:solidFill>
                  <a:prstClr val="black"/>
                </a:solidFill>
              </a:rPr>
              <a:t>University of California Los Angeles</a:t>
            </a:r>
            <a:endParaRPr lang="en-US" sz="1600" kern="1200" dirty="0" smtClean="0">
              <a:solidFill>
                <a:prstClr val="black"/>
              </a:solidFill>
            </a:endParaRPr>
          </a:p>
          <a:p>
            <a:endParaRPr lang="en-US" sz="2200" dirty="0" smtClean="0"/>
          </a:p>
        </p:txBody>
      </p:sp>
      <p:pic>
        <p:nvPicPr>
          <p:cNvPr id="4" name="Picture 3" descr="Burgundy_CMU_JPG_Logo.jpg"/>
          <p:cNvPicPr>
            <a:picLocks noChangeAspect="1"/>
          </p:cNvPicPr>
          <p:nvPr/>
        </p:nvPicPr>
        <p:blipFill>
          <a:blip r:embed="rId3" cstate="print"/>
          <a:stretch>
            <a:fillRect/>
          </a:stretch>
        </p:blipFill>
        <p:spPr>
          <a:xfrm>
            <a:off x="4067944" y="5719356"/>
            <a:ext cx="3786214" cy="1367244"/>
          </a:xfrm>
          <a:prstGeom prst="rect">
            <a:avLst/>
          </a:prstGeom>
        </p:spPr>
      </p:pic>
      <p:pic>
        <p:nvPicPr>
          <p:cNvPr id="5" name="Picture 4" descr="safari.png"/>
          <p:cNvPicPr>
            <a:picLocks noChangeAspect="1"/>
          </p:cNvPicPr>
          <p:nvPr/>
        </p:nvPicPr>
        <p:blipFill>
          <a:blip r:embed="rId4" cstate="print"/>
          <a:stretch>
            <a:fillRect/>
          </a:stretch>
        </p:blipFill>
        <p:spPr>
          <a:xfrm>
            <a:off x="1371600" y="6019800"/>
            <a:ext cx="2501587" cy="723810"/>
          </a:xfrm>
          <a:prstGeom prst="rect">
            <a:avLst/>
          </a:prstGeom>
        </p:spPr>
      </p:pic>
    </p:spTree>
    <p:extLst>
      <p:ext uri="{BB962C8B-B14F-4D97-AF65-F5344CB8AC3E}">
        <p14:creationId xmlns:p14="http://schemas.microsoft.com/office/powerpoint/2010/main" val="77344534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p:cNvGraphicFramePr>
            <a:graphicFrameLocks noChangeAspect="1"/>
          </p:cNvGraphicFramePr>
          <p:nvPr>
            <p:extLst>
              <p:ext uri="{D42A27DB-BD31-4B8C-83A1-F6EECF244321}">
                <p14:modId xmlns:p14="http://schemas.microsoft.com/office/powerpoint/2010/main" val="3406857873"/>
              </p:ext>
            </p:extLst>
          </p:nvPr>
        </p:nvGraphicFramePr>
        <p:xfrm>
          <a:off x="1619672" y="908720"/>
          <a:ext cx="5832648" cy="5832648"/>
        </p:xfrm>
        <a:graphic>
          <a:graphicData uri="http://schemas.openxmlformats.org/presentationml/2006/ole">
            <mc:AlternateContent xmlns:mc="http://schemas.openxmlformats.org/markup-compatibility/2006">
              <mc:Choice xmlns:v="urn:schemas-microsoft-com:vml" Requires="v">
                <p:oleObj spid="_x0000_s2068" name="Acrobat Document" r:id="rId4" imgW="4800532" imgH="4800600" progId="AcroExch.Document.11">
                  <p:embed/>
                </p:oleObj>
              </mc:Choice>
              <mc:Fallback>
                <p:oleObj name="Acrobat Document" r:id="rId4" imgW="4800532" imgH="4800600" progId="AcroExch.Document.11">
                  <p:embed/>
                  <p:pic>
                    <p:nvPicPr>
                      <p:cNvPr id="0" name=""/>
                      <p:cNvPicPr/>
                      <p:nvPr/>
                    </p:nvPicPr>
                    <p:blipFill>
                      <a:blip r:embed="rId5"/>
                      <a:stretch>
                        <a:fillRect/>
                      </a:stretch>
                    </p:blipFill>
                    <p:spPr>
                      <a:xfrm>
                        <a:off x="1619672" y="908720"/>
                        <a:ext cx="5832648" cy="5832648"/>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sz="3400" dirty="0" smtClean="0"/>
              <a:t>Mapper Comparison: Number </a:t>
            </a:r>
            <a:r>
              <a:rPr lang="en-US" sz="3400" dirty="0" smtClean="0"/>
              <a:t>of Valid </a:t>
            </a:r>
            <a:r>
              <a:rPr lang="en-US" sz="3400" dirty="0" smtClean="0"/>
              <a:t>Mappings</a:t>
            </a:r>
            <a:endParaRPr lang="en-US" sz="34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33</a:t>
            </a:fld>
            <a:endParaRPr lang="en-US" altLang="en-US"/>
          </a:p>
        </p:txBody>
      </p:sp>
      <p:sp>
        <p:nvSpPr>
          <p:cNvPr id="8" name="内容占位符 7"/>
          <p:cNvSpPr>
            <a:spLocks noGrp="1"/>
          </p:cNvSpPr>
          <p:nvPr>
            <p:ph idx="1"/>
          </p:nvPr>
        </p:nvSpPr>
        <p:spPr/>
        <p:txBody>
          <a:bodyPr/>
          <a:lstStyle/>
          <a:p>
            <a:r>
              <a:rPr lang="en-US" dirty="0" smtClean="0"/>
              <a:t>Bowtie does not support error threshold larger than 3</a:t>
            </a:r>
            <a:endParaRPr lang="en-US" dirty="0"/>
          </a:p>
        </p:txBody>
      </p:sp>
      <p:sp>
        <p:nvSpPr>
          <p:cNvPr id="6" name="Rectangle 5"/>
          <p:cNvSpPr/>
          <p:nvPr/>
        </p:nvSpPr>
        <p:spPr>
          <a:xfrm>
            <a:off x="539552" y="4869160"/>
            <a:ext cx="7992888" cy="1173707"/>
          </a:xfrm>
          <a:prstGeom prst="rect">
            <a:avLst/>
          </a:prstGeom>
          <a:solidFill>
            <a:schemeClr val="accent6">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rgbClr val="000090"/>
                </a:solidFill>
              </a:rPr>
              <a:t>FastHASH is able to find many more valid mappings than Bowtie and BWA</a:t>
            </a:r>
            <a:endParaRPr lang="en-US" sz="2400" dirty="0">
              <a:solidFill>
                <a:srgbClr val="000090"/>
              </a:solidFill>
            </a:endParaRPr>
          </a:p>
        </p:txBody>
      </p:sp>
    </p:spTree>
    <p:extLst>
      <p:ext uri="{BB962C8B-B14F-4D97-AF65-F5344CB8AC3E}">
        <p14:creationId xmlns:p14="http://schemas.microsoft.com/office/powerpoint/2010/main" val="2082632124"/>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p:cNvGraphicFramePr>
            <a:graphicFrameLocks noChangeAspect="1"/>
          </p:cNvGraphicFramePr>
          <p:nvPr>
            <p:extLst>
              <p:ext uri="{D42A27DB-BD31-4B8C-83A1-F6EECF244321}">
                <p14:modId xmlns:p14="http://schemas.microsoft.com/office/powerpoint/2010/main" val="2476618288"/>
              </p:ext>
            </p:extLst>
          </p:nvPr>
        </p:nvGraphicFramePr>
        <p:xfrm>
          <a:off x="1403648" y="836712"/>
          <a:ext cx="6048672" cy="6048672"/>
        </p:xfrm>
        <a:graphic>
          <a:graphicData uri="http://schemas.openxmlformats.org/presentationml/2006/ole">
            <mc:AlternateContent xmlns:mc="http://schemas.openxmlformats.org/markup-compatibility/2006">
              <mc:Choice xmlns:v="urn:schemas-microsoft-com:vml" Requires="v">
                <p:oleObj spid="_x0000_s1046" name="Acrobat Document" r:id="rId3" imgW="4800532" imgH="4800600" progId="AcroExch.Document.11">
                  <p:embed/>
                </p:oleObj>
              </mc:Choice>
              <mc:Fallback>
                <p:oleObj name="Acrobat Document" r:id="rId3" imgW="4800532" imgH="4800600" progId="AcroExch.Document.11">
                  <p:embed/>
                  <p:pic>
                    <p:nvPicPr>
                      <p:cNvPr id="0" name=""/>
                      <p:cNvPicPr/>
                      <p:nvPr/>
                    </p:nvPicPr>
                    <p:blipFill>
                      <a:blip r:embed="rId4"/>
                      <a:stretch>
                        <a:fillRect/>
                      </a:stretch>
                    </p:blipFill>
                    <p:spPr>
                      <a:xfrm>
                        <a:off x="1403648" y="836712"/>
                        <a:ext cx="6048672" cy="6048672"/>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dirty="0" smtClean="0"/>
              <a:t>Mapper Comparison: Execution Time</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34</a:t>
            </a:fld>
            <a:endParaRPr lang="en-US" altLang="en-US"/>
          </a:p>
        </p:txBody>
      </p:sp>
      <p:sp>
        <p:nvSpPr>
          <p:cNvPr id="8" name="内容占位符 7"/>
          <p:cNvSpPr>
            <a:spLocks noGrp="1"/>
          </p:cNvSpPr>
          <p:nvPr>
            <p:ph idx="1"/>
          </p:nvPr>
        </p:nvSpPr>
        <p:spPr/>
        <p:txBody>
          <a:bodyPr/>
          <a:lstStyle/>
          <a:p>
            <a:r>
              <a:rPr lang="en-US" dirty="0" smtClean="0"/>
              <a:t>Bowtie does not support error threshold larger than 3</a:t>
            </a:r>
            <a:endParaRPr lang="en-US" dirty="0"/>
          </a:p>
        </p:txBody>
      </p:sp>
      <p:sp>
        <p:nvSpPr>
          <p:cNvPr id="6" name="Rectangle 5"/>
          <p:cNvSpPr/>
          <p:nvPr/>
        </p:nvSpPr>
        <p:spPr>
          <a:xfrm>
            <a:off x="539552" y="4869160"/>
            <a:ext cx="7992888" cy="1173707"/>
          </a:xfrm>
          <a:prstGeom prst="rect">
            <a:avLst/>
          </a:prstGeom>
          <a:solidFill>
            <a:schemeClr val="accent6">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rgbClr val="000090"/>
                </a:solidFill>
              </a:rPr>
              <a:t>FastHASH is slower for e &lt;= 3, but is much more comprehensive (can find many more valid mappings) </a:t>
            </a:r>
            <a:endParaRPr lang="en-US" sz="2400" dirty="0">
              <a:solidFill>
                <a:srgbClr val="000090"/>
              </a:solidFill>
            </a:endParaRPr>
          </a:p>
        </p:txBody>
      </p:sp>
    </p:spTree>
    <p:extLst>
      <p:ext uri="{BB962C8B-B14F-4D97-AF65-F5344CB8AC3E}">
        <p14:creationId xmlns:p14="http://schemas.microsoft.com/office/powerpoint/2010/main" val="381096594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t>Read Mapping</a:t>
            </a:r>
            <a:endParaRPr lang="en-US" sz="3800" dirty="0"/>
          </a:p>
        </p:txBody>
      </p:sp>
      <p:sp>
        <p:nvSpPr>
          <p:cNvPr id="3" name="Content Placeholder 2"/>
          <p:cNvSpPr>
            <a:spLocks noGrp="1"/>
          </p:cNvSpPr>
          <p:nvPr>
            <p:ph idx="1"/>
          </p:nvPr>
        </p:nvSpPr>
        <p:spPr/>
        <p:txBody>
          <a:bodyPr/>
          <a:lstStyle/>
          <a:p>
            <a:r>
              <a:rPr lang="en-US" sz="2600" dirty="0" smtClean="0"/>
              <a:t>A post-processing procedure after DNA sequencing</a:t>
            </a:r>
          </a:p>
          <a:p>
            <a:r>
              <a:rPr lang="en-US" sz="2600" dirty="0"/>
              <a:t>M</a:t>
            </a:r>
            <a:r>
              <a:rPr lang="en-US" sz="2600" dirty="0" smtClean="0"/>
              <a:t>ap many short DNA fragments (</a:t>
            </a:r>
            <a:r>
              <a:rPr lang="en-US" sz="2600" dirty="0" smtClean="0">
                <a:solidFill>
                  <a:srgbClr val="0000FF"/>
                </a:solidFill>
              </a:rPr>
              <a:t>reads</a:t>
            </a:r>
            <a:r>
              <a:rPr lang="en-US" sz="2600" dirty="0" smtClean="0"/>
              <a:t>) to a known reference genome with some minor differences allowed</a:t>
            </a:r>
          </a:p>
          <a:p>
            <a:endParaRPr lang="en-US" dirty="0"/>
          </a:p>
          <a:p>
            <a:endParaRPr lang="en-US" dirty="0" smtClean="0"/>
          </a:p>
          <a:p>
            <a:pPr lvl="1"/>
            <a:endParaRPr lang="en-US" sz="2000"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a:t>
            </a:fld>
            <a:endParaRPr lang="en-US"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2996952"/>
            <a:ext cx="2448272"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a:blip r:embed="rId4"/>
          <a:stretch>
            <a:fillRect/>
          </a:stretch>
        </p:blipFill>
        <p:spPr>
          <a:xfrm>
            <a:off x="1007604" y="3609020"/>
            <a:ext cx="1409328" cy="1409328"/>
          </a:xfrm>
          <a:prstGeom prst="rect">
            <a:avLst/>
          </a:prstGeom>
        </p:spPr>
      </p:pic>
      <p:sp>
        <p:nvSpPr>
          <p:cNvPr id="8" name="Freeform 7"/>
          <p:cNvSpPr/>
          <p:nvPr/>
        </p:nvSpPr>
        <p:spPr>
          <a:xfrm>
            <a:off x="3957092" y="3277313"/>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4109492" y="3429713"/>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4385301" y="3328113"/>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4051510" y="3853046"/>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4327319" y="3689356"/>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4167474" y="3905174"/>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4442009" y="4016734"/>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4359143" y="4084468"/>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4051510" y="4361046"/>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4269337" y="4242949"/>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4167474" y="4411846"/>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4384027" y="4547312"/>
            <a:ext cx="85699" cy="550614"/>
          </a:xfrm>
          <a:custGeom>
            <a:avLst/>
            <a:gdLst>
              <a:gd name="connsiteX0" fmla="*/ 23852 w 57982"/>
              <a:gd name="connsiteY0" fmla="*/ 0 h 372533"/>
              <a:gd name="connsiteX1" fmla="*/ 1274 w 57982"/>
              <a:gd name="connsiteY1" fmla="*/ 146755 h 372533"/>
              <a:gd name="connsiteX2" fmla="*/ 57718 w 57982"/>
              <a:gd name="connsiteY2" fmla="*/ 237066 h 372533"/>
              <a:gd name="connsiteX3" fmla="*/ 23852 w 57982"/>
              <a:gd name="connsiteY3" fmla="*/ 372533 h 372533"/>
            </a:gdLst>
            <a:ahLst/>
            <a:cxnLst>
              <a:cxn ang="0">
                <a:pos x="connsiteX0" y="connsiteY0"/>
              </a:cxn>
              <a:cxn ang="0">
                <a:pos x="connsiteX1" y="connsiteY1"/>
              </a:cxn>
              <a:cxn ang="0">
                <a:pos x="connsiteX2" y="connsiteY2"/>
              </a:cxn>
              <a:cxn ang="0">
                <a:pos x="connsiteX3" y="connsiteY3"/>
              </a:cxn>
            </a:cxnLst>
            <a:rect l="l" t="t" r="r" b="b"/>
            <a:pathLst>
              <a:path w="57982" h="372533">
                <a:moveTo>
                  <a:pt x="23852" y="0"/>
                </a:moveTo>
                <a:cubicBezTo>
                  <a:pt x="9741" y="53622"/>
                  <a:pt x="-4370" y="107244"/>
                  <a:pt x="1274" y="146755"/>
                </a:cubicBezTo>
                <a:cubicBezTo>
                  <a:pt x="6918" y="186266"/>
                  <a:pt x="53955" y="199436"/>
                  <a:pt x="57718" y="237066"/>
                </a:cubicBezTo>
                <a:cubicBezTo>
                  <a:pt x="61481" y="274696"/>
                  <a:pt x="23852" y="357481"/>
                  <a:pt x="23852" y="3725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6863049" y="2708921"/>
            <a:ext cx="517263" cy="3384376"/>
          </a:xfrm>
          <a:custGeom>
            <a:avLst/>
            <a:gdLst>
              <a:gd name="connsiteX0" fmla="*/ 47703 w 229231"/>
              <a:gd name="connsiteY0" fmla="*/ 0 h 2754489"/>
              <a:gd name="connsiteX1" fmla="*/ 2548 w 229231"/>
              <a:gd name="connsiteY1" fmla="*/ 225778 h 2754489"/>
              <a:gd name="connsiteX2" fmla="*/ 115437 w 229231"/>
              <a:gd name="connsiteY2" fmla="*/ 406400 h 2754489"/>
              <a:gd name="connsiteX3" fmla="*/ 47703 w 229231"/>
              <a:gd name="connsiteY3" fmla="*/ 620889 h 2754489"/>
              <a:gd name="connsiteX4" fmla="*/ 160592 w 229231"/>
              <a:gd name="connsiteY4" fmla="*/ 846667 h 2754489"/>
              <a:gd name="connsiteX5" fmla="*/ 25125 w 229231"/>
              <a:gd name="connsiteY5" fmla="*/ 1106311 h 2754489"/>
              <a:gd name="connsiteX6" fmla="*/ 183170 w 229231"/>
              <a:gd name="connsiteY6" fmla="*/ 1354667 h 2754489"/>
              <a:gd name="connsiteX7" fmla="*/ 70281 w 229231"/>
              <a:gd name="connsiteY7" fmla="*/ 1591734 h 2754489"/>
              <a:gd name="connsiteX8" fmla="*/ 194459 w 229231"/>
              <a:gd name="connsiteY8" fmla="*/ 1873956 h 2754489"/>
              <a:gd name="connsiteX9" fmla="*/ 70281 w 229231"/>
              <a:gd name="connsiteY9" fmla="*/ 2156178 h 2754489"/>
              <a:gd name="connsiteX10" fmla="*/ 228325 w 229231"/>
              <a:gd name="connsiteY10" fmla="*/ 2370667 h 2754489"/>
              <a:gd name="connsiteX11" fmla="*/ 138014 w 229231"/>
              <a:gd name="connsiteY11" fmla="*/ 2630311 h 2754489"/>
              <a:gd name="connsiteX12" fmla="*/ 205748 w 229231"/>
              <a:gd name="connsiteY12" fmla="*/ 2754489 h 275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231" h="2754489">
                <a:moveTo>
                  <a:pt x="47703" y="0"/>
                </a:moveTo>
                <a:cubicBezTo>
                  <a:pt x="19481" y="79022"/>
                  <a:pt x="-8741" y="158045"/>
                  <a:pt x="2548" y="225778"/>
                </a:cubicBezTo>
                <a:cubicBezTo>
                  <a:pt x="13837" y="293511"/>
                  <a:pt x="107911" y="340548"/>
                  <a:pt x="115437" y="406400"/>
                </a:cubicBezTo>
                <a:cubicBezTo>
                  <a:pt x="122963" y="472252"/>
                  <a:pt x="40177" y="547511"/>
                  <a:pt x="47703" y="620889"/>
                </a:cubicBezTo>
                <a:cubicBezTo>
                  <a:pt x="55229" y="694267"/>
                  <a:pt x="164355" y="765763"/>
                  <a:pt x="160592" y="846667"/>
                </a:cubicBezTo>
                <a:cubicBezTo>
                  <a:pt x="156829" y="927571"/>
                  <a:pt x="21362" y="1021644"/>
                  <a:pt x="25125" y="1106311"/>
                </a:cubicBezTo>
                <a:cubicBezTo>
                  <a:pt x="28888" y="1190978"/>
                  <a:pt x="175644" y="1273763"/>
                  <a:pt x="183170" y="1354667"/>
                </a:cubicBezTo>
                <a:cubicBezTo>
                  <a:pt x="190696" y="1435571"/>
                  <a:pt x="68400" y="1505186"/>
                  <a:pt x="70281" y="1591734"/>
                </a:cubicBezTo>
                <a:cubicBezTo>
                  <a:pt x="72162" y="1678282"/>
                  <a:pt x="194459" y="1779882"/>
                  <a:pt x="194459" y="1873956"/>
                </a:cubicBezTo>
                <a:cubicBezTo>
                  <a:pt x="194459" y="1968030"/>
                  <a:pt x="64637" y="2073393"/>
                  <a:pt x="70281" y="2156178"/>
                </a:cubicBezTo>
                <a:cubicBezTo>
                  <a:pt x="75925" y="2238963"/>
                  <a:pt x="217036" y="2291645"/>
                  <a:pt x="228325" y="2370667"/>
                </a:cubicBezTo>
                <a:cubicBezTo>
                  <a:pt x="239614" y="2449689"/>
                  <a:pt x="141777" y="2566341"/>
                  <a:pt x="138014" y="2630311"/>
                </a:cubicBezTo>
                <a:cubicBezTo>
                  <a:pt x="134251" y="2694281"/>
                  <a:pt x="192578" y="2718741"/>
                  <a:pt x="205748" y="2754489"/>
                </a:cubicBezTo>
              </a:path>
            </a:pathLst>
          </a:custGeom>
          <a:ln>
            <a:solidFill>
              <a:schemeClr val="tx1">
                <a:lumMod val="75000"/>
                <a:lumOff val="25000"/>
              </a:schemeClr>
            </a:solidFill>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a:solidFill>
                <a:schemeClr val="tx1">
                  <a:lumMod val="65000"/>
                  <a:lumOff val="35000"/>
                </a:schemeClr>
              </a:solidFill>
            </a:endParaRPr>
          </a:p>
        </p:txBody>
      </p:sp>
      <p:sp>
        <p:nvSpPr>
          <p:cNvPr id="32" name="Right Arrow 31"/>
          <p:cNvSpPr/>
          <p:nvPr/>
        </p:nvSpPr>
        <p:spPr>
          <a:xfrm>
            <a:off x="2915816" y="4025118"/>
            <a:ext cx="432048" cy="44250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6863049" y="2719658"/>
            <a:ext cx="517263" cy="3384376"/>
          </a:xfrm>
          <a:custGeom>
            <a:avLst/>
            <a:gdLst>
              <a:gd name="connsiteX0" fmla="*/ 47703 w 229231"/>
              <a:gd name="connsiteY0" fmla="*/ 0 h 2754489"/>
              <a:gd name="connsiteX1" fmla="*/ 2548 w 229231"/>
              <a:gd name="connsiteY1" fmla="*/ 225778 h 2754489"/>
              <a:gd name="connsiteX2" fmla="*/ 115437 w 229231"/>
              <a:gd name="connsiteY2" fmla="*/ 406400 h 2754489"/>
              <a:gd name="connsiteX3" fmla="*/ 47703 w 229231"/>
              <a:gd name="connsiteY3" fmla="*/ 620889 h 2754489"/>
              <a:gd name="connsiteX4" fmla="*/ 160592 w 229231"/>
              <a:gd name="connsiteY4" fmla="*/ 846667 h 2754489"/>
              <a:gd name="connsiteX5" fmla="*/ 25125 w 229231"/>
              <a:gd name="connsiteY5" fmla="*/ 1106311 h 2754489"/>
              <a:gd name="connsiteX6" fmla="*/ 183170 w 229231"/>
              <a:gd name="connsiteY6" fmla="*/ 1354667 h 2754489"/>
              <a:gd name="connsiteX7" fmla="*/ 70281 w 229231"/>
              <a:gd name="connsiteY7" fmla="*/ 1591734 h 2754489"/>
              <a:gd name="connsiteX8" fmla="*/ 194459 w 229231"/>
              <a:gd name="connsiteY8" fmla="*/ 1873956 h 2754489"/>
              <a:gd name="connsiteX9" fmla="*/ 70281 w 229231"/>
              <a:gd name="connsiteY9" fmla="*/ 2156178 h 2754489"/>
              <a:gd name="connsiteX10" fmla="*/ 228325 w 229231"/>
              <a:gd name="connsiteY10" fmla="*/ 2370667 h 2754489"/>
              <a:gd name="connsiteX11" fmla="*/ 138014 w 229231"/>
              <a:gd name="connsiteY11" fmla="*/ 2630311 h 2754489"/>
              <a:gd name="connsiteX12" fmla="*/ 205748 w 229231"/>
              <a:gd name="connsiteY12" fmla="*/ 2754489 h 275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231" h="2754489">
                <a:moveTo>
                  <a:pt x="47703" y="0"/>
                </a:moveTo>
                <a:cubicBezTo>
                  <a:pt x="19481" y="79022"/>
                  <a:pt x="-8741" y="158045"/>
                  <a:pt x="2548" y="225778"/>
                </a:cubicBezTo>
                <a:cubicBezTo>
                  <a:pt x="13837" y="293511"/>
                  <a:pt x="107911" y="340548"/>
                  <a:pt x="115437" y="406400"/>
                </a:cubicBezTo>
                <a:cubicBezTo>
                  <a:pt x="122963" y="472252"/>
                  <a:pt x="40177" y="547511"/>
                  <a:pt x="47703" y="620889"/>
                </a:cubicBezTo>
                <a:cubicBezTo>
                  <a:pt x="55229" y="694267"/>
                  <a:pt x="164355" y="765763"/>
                  <a:pt x="160592" y="846667"/>
                </a:cubicBezTo>
                <a:cubicBezTo>
                  <a:pt x="156829" y="927571"/>
                  <a:pt x="21362" y="1021644"/>
                  <a:pt x="25125" y="1106311"/>
                </a:cubicBezTo>
                <a:cubicBezTo>
                  <a:pt x="28888" y="1190978"/>
                  <a:pt x="175644" y="1273763"/>
                  <a:pt x="183170" y="1354667"/>
                </a:cubicBezTo>
                <a:cubicBezTo>
                  <a:pt x="190696" y="1435571"/>
                  <a:pt x="68400" y="1505186"/>
                  <a:pt x="70281" y="1591734"/>
                </a:cubicBezTo>
                <a:cubicBezTo>
                  <a:pt x="72162" y="1678282"/>
                  <a:pt x="194459" y="1779882"/>
                  <a:pt x="194459" y="1873956"/>
                </a:cubicBezTo>
                <a:cubicBezTo>
                  <a:pt x="194459" y="1968030"/>
                  <a:pt x="64637" y="2073393"/>
                  <a:pt x="70281" y="2156178"/>
                </a:cubicBezTo>
                <a:cubicBezTo>
                  <a:pt x="75925" y="2238963"/>
                  <a:pt x="217036" y="2291645"/>
                  <a:pt x="228325" y="2370667"/>
                </a:cubicBezTo>
                <a:cubicBezTo>
                  <a:pt x="239614" y="2449689"/>
                  <a:pt x="141777" y="2566341"/>
                  <a:pt x="138014" y="2630311"/>
                </a:cubicBezTo>
                <a:cubicBezTo>
                  <a:pt x="134251" y="2694281"/>
                  <a:pt x="192578" y="2718741"/>
                  <a:pt x="205748" y="2754489"/>
                </a:cubicBezTo>
              </a:path>
            </a:pathLst>
          </a:custGeom>
          <a:ln>
            <a:solidFill>
              <a:schemeClr val="accent1"/>
            </a:solidFill>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a:solidFill>
                <a:schemeClr val="tx1">
                  <a:lumMod val="65000"/>
                  <a:lumOff val="35000"/>
                </a:schemeClr>
              </a:solidFill>
            </a:endParaRPr>
          </a:p>
        </p:txBody>
      </p:sp>
      <p:sp>
        <p:nvSpPr>
          <p:cNvPr id="28" name="TextBox 27"/>
          <p:cNvSpPr txBox="1"/>
          <p:nvPr/>
        </p:nvSpPr>
        <p:spPr>
          <a:xfrm>
            <a:off x="6012160" y="2339588"/>
            <a:ext cx="2089483" cy="369332"/>
          </a:xfrm>
          <a:prstGeom prst="rect">
            <a:avLst/>
          </a:prstGeom>
          <a:noFill/>
        </p:spPr>
        <p:txBody>
          <a:bodyPr wrap="none" rtlCol="0">
            <a:spAutoFit/>
          </a:bodyPr>
          <a:lstStyle/>
          <a:p>
            <a:r>
              <a:rPr lang="en-US" dirty="0" smtClean="0"/>
              <a:t>Reference genome</a:t>
            </a:r>
            <a:endParaRPr lang="en-US" dirty="0"/>
          </a:p>
        </p:txBody>
      </p:sp>
      <p:sp>
        <p:nvSpPr>
          <p:cNvPr id="5" name="TextBox 4"/>
          <p:cNvSpPr txBox="1"/>
          <p:nvPr/>
        </p:nvSpPr>
        <p:spPr>
          <a:xfrm>
            <a:off x="3779912" y="5301208"/>
            <a:ext cx="797026" cy="369332"/>
          </a:xfrm>
          <a:prstGeom prst="rect">
            <a:avLst/>
          </a:prstGeom>
          <a:noFill/>
        </p:spPr>
        <p:txBody>
          <a:bodyPr wrap="none" rtlCol="0">
            <a:spAutoFit/>
          </a:bodyPr>
          <a:lstStyle/>
          <a:p>
            <a:r>
              <a:rPr lang="en-US" dirty="0" smtClean="0">
                <a:solidFill>
                  <a:srgbClr val="0000FF"/>
                </a:solidFill>
              </a:rPr>
              <a:t>Reads</a:t>
            </a:r>
            <a:endParaRPr lang="en-US" dirty="0">
              <a:solidFill>
                <a:srgbClr val="0000FF"/>
              </a:solidFill>
            </a:endParaRPr>
          </a:p>
        </p:txBody>
      </p:sp>
      <p:sp>
        <p:nvSpPr>
          <p:cNvPr id="6" name="TextBox 5"/>
          <p:cNvSpPr txBox="1"/>
          <p:nvPr/>
        </p:nvSpPr>
        <p:spPr>
          <a:xfrm>
            <a:off x="971600" y="5517232"/>
            <a:ext cx="1582960" cy="369332"/>
          </a:xfrm>
          <a:prstGeom prst="rect">
            <a:avLst/>
          </a:prstGeom>
          <a:noFill/>
        </p:spPr>
        <p:txBody>
          <a:bodyPr wrap="none" rtlCol="0">
            <a:spAutoFit/>
          </a:bodyPr>
          <a:lstStyle/>
          <a:p>
            <a:r>
              <a:rPr lang="en-US" dirty="0" smtClean="0"/>
              <a:t>DNA, logically</a:t>
            </a:r>
            <a:endParaRPr lang="en-US" dirty="0"/>
          </a:p>
        </p:txBody>
      </p:sp>
      <p:sp>
        <p:nvSpPr>
          <p:cNvPr id="29" name="TextBox 28"/>
          <p:cNvSpPr txBox="1"/>
          <p:nvPr/>
        </p:nvSpPr>
        <p:spPr>
          <a:xfrm>
            <a:off x="971600" y="5507940"/>
            <a:ext cx="1749547" cy="369332"/>
          </a:xfrm>
          <a:prstGeom prst="rect">
            <a:avLst/>
          </a:prstGeom>
          <a:noFill/>
        </p:spPr>
        <p:txBody>
          <a:bodyPr wrap="none" rtlCol="0">
            <a:spAutoFit/>
          </a:bodyPr>
          <a:lstStyle/>
          <a:p>
            <a:r>
              <a:rPr lang="en-US" dirty="0" smtClean="0"/>
              <a:t>DNA, physically</a:t>
            </a:r>
            <a:endParaRPr lang="en-US" dirty="0"/>
          </a:p>
        </p:txBody>
      </p:sp>
      <p:sp>
        <p:nvSpPr>
          <p:cNvPr id="7" name="Rectangle 6"/>
          <p:cNvSpPr/>
          <p:nvPr/>
        </p:nvSpPr>
        <p:spPr>
          <a:xfrm>
            <a:off x="1259632" y="4869160"/>
            <a:ext cx="6840760" cy="1173707"/>
          </a:xfrm>
          <a:prstGeom prst="rect">
            <a:avLst/>
          </a:prstGeom>
          <a:solidFill>
            <a:schemeClr val="accent6">
              <a:lumMod val="60000"/>
              <a:lumOff val="4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solidFill>
                  <a:srgbClr val="000090"/>
                </a:solidFill>
              </a:rPr>
              <a:t>Mapping short reads to reference genome is challenging (billions of 50-300 base pair reads)</a:t>
            </a:r>
            <a:endParaRPr lang="en-US" sz="2400" dirty="0">
              <a:solidFill>
                <a:srgbClr val="00009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6"/>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42" presetClass="path" presetSubtype="0" accel="50000" decel="50000" fill="hold" grpId="0" nodeType="clickEffect">
                                  <p:stCondLst>
                                    <p:cond delay="0"/>
                                  </p:stCondLst>
                                  <p:childTnLst>
                                    <p:animMotion origin="layout" path="M -1.38889E-6 -1.48148E-6 L 0.2757 -0.01481 " pathEditMode="relative" rAng="0" ptsTypes="AA">
                                      <p:cBhvr>
                                        <p:cTn id="60" dur="2000" fill="hold"/>
                                        <p:tgtEl>
                                          <p:spTgt spid="17"/>
                                        </p:tgtEl>
                                        <p:attrNameLst>
                                          <p:attrName>ppt_x</p:attrName>
                                          <p:attrName>ppt_y</p:attrName>
                                        </p:attrNameLst>
                                      </p:cBhvr>
                                      <p:rCtr x="13785" y="-741"/>
                                    </p:animMotion>
                                  </p:childTnLst>
                                </p:cTn>
                              </p:par>
                              <p:par>
                                <p:cTn id="61" presetID="1" presetClass="entr" presetSubtype="0" fill="hold" grpId="0" nodeType="with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grpId="1" nodeType="clickEffect">
                                  <p:stCondLst>
                                    <p:cond delay="0"/>
                                  </p:stCondLst>
                                  <p:childTnLst>
                                    <p:animMotion origin="layout" path="M -1.38889E-6 7.40741E-7 L 0.27413 -0.16204 " pathEditMode="relative" rAng="0" ptsTypes="AA">
                                      <p:cBhvr>
                                        <p:cTn id="68" dur="2000" fill="hold"/>
                                        <p:tgtEl>
                                          <p:spTgt spid="19"/>
                                        </p:tgtEl>
                                        <p:attrNameLst>
                                          <p:attrName>ppt_x</p:attrName>
                                          <p:attrName>ppt_y</p:attrName>
                                        </p:attrNameLst>
                                      </p:cBhvr>
                                      <p:rCtr x="13698" y="-8102"/>
                                    </p:animMotion>
                                  </p:childTnLst>
                                </p:cTn>
                              </p:par>
                              <p:par>
                                <p:cTn id="69" presetID="42" presetClass="path" presetSubtype="0" accel="50000" decel="50000" fill="hold" grpId="1" nodeType="withEffect">
                                  <p:stCondLst>
                                    <p:cond delay="0"/>
                                  </p:stCondLst>
                                  <p:childTnLst>
                                    <p:animMotion origin="layout" path="M -1.38889E-6 -4.44444E-6 L 0.28524 -0.16759 " pathEditMode="relative" rAng="0" ptsTypes="AA">
                                      <p:cBhvr>
                                        <p:cTn id="70" dur="2000" fill="hold"/>
                                        <p:tgtEl>
                                          <p:spTgt spid="21"/>
                                        </p:tgtEl>
                                        <p:attrNameLst>
                                          <p:attrName>ppt_x</p:attrName>
                                          <p:attrName>ppt_y</p:attrName>
                                        </p:attrNameLst>
                                      </p:cBhvr>
                                      <p:rCtr x="14253" y="-8380"/>
                                    </p:animMotion>
                                  </p:childTnLst>
                                </p:cTn>
                              </p:par>
                              <p:par>
                                <p:cTn id="71" presetID="42" presetClass="path" presetSubtype="0" accel="50000" decel="50000" fill="hold" grpId="1" nodeType="withEffect">
                                  <p:stCondLst>
                                    <p:cond delay="0"/>
                                  </p:stCondLst>
                                  <p:childTnLst>
                                    <p:animMotion origin="layout" path="M -1.38889E-6 7.40741E-7 L 0.29149 0.06991 " pathEditMode="relative" rAng="0" ptsTypes="AA">
                                      <p:cBhvr>
                                        <p:cTn id="72" dur="2000" fill="hold"/>
                                        <p:tgtEl>
                                          <p:spTgt spid="26"/>
                                        </p:tgtEl>
                                        <p:attrNameLst>
                                          <p:attrName>ppt_x</p:attrName>
                                          <p:attrName>ppt_y</p:attrName>
                                        </p:attrNameLst>
                                      </p:cBhvr>
                                      <p:rCtr x="14566" y="3495"/>
                                    </p:animMotion>
                                  </p:childTnLst>
                                </p:cTn>
                              </p:par>
                              <p:par>
                                <p:cTn id="73" presetID="42" presetClass="path" presetSubtype="0" accel="50000" decel="50000" fill="hold" grpId="1" nodeType="withEffect">
                                  <p:stCondLst>
                                    <p:cond delay="0"/>
                                  </p:stCondLst>
                                  <p:childTnLst>
                                    <p:animMotion origin="layout" path="M -3.61111E-6 1.85185E-6 L 0.3099 0.10579 " pathEditMode="relative" rAng="0" ptsTypes="AA">
                                      <p:cBhvr>
                                        <p:cTn id="74" dur="2000" fill="hold"/>
                                        <p:tgtEl>
                                          <p:spTgt spid="22"/>
                                        </p:tgtEl>
                                        <p:attrNameLst>
                                          <p:attrName>ppt_x</p:attrName>
                                          <p:attrName>ppt_y</p:attrName>
                                        </p:attrNameLst>
                                      </p:cBhvr>
                                      <p:rCtr x="15486" y="5278"/>
                                    </p:animMotion>
                                  </p:childTnLst>
                                </p:cTn>
                              </p:par>
                              <p:par>
                                <p:cTn id="75" presetID="42" presetClass="path" presetSubtype="0" accel="50000" decel="50000" fill="hold" grpId="1" nodeType="withEffect">
                                  <p:stCondLst>
                                    <p:cond delay="0"/>
                                  </p:stCondLst>
                                  <p:childTnLst>
                                    <p:animMotion origin="layout" path="M 3.61111E-6 -1.11111E-6 L 0.32274 -0.11921 " pathEditMode="relative" rAng="0" ptsTypes="AA">
                                      <p:cBhvr>
                                        <p:cTn id="76" dur="2000" fill="hold"/>
                                        <p:tgtEl>
                                          <p:spTgt spid="24"/>
                                        </p:tgtEl>
                                        <p:attrNameLst>
                                          <p:attrName>ppt_x</p:attrName>
                                          <p:attrName>ppt_y</p:attrName>
                                        </p:attrNameLst>
                                      </p:cBhvr>
                                      <p:rCtr x="16128" y="-5972"/>
                                    </p:animMotion>
                                  </p:childTnLst>
                                </p:cTn>
                              </p:par>
                              <p:par>
                                <p:cTn id="77" presetID="42" presetClass="path" presetSubtype="0" accel="50000" decel="50000" fill="hold" grpId="1" nodeType="withEffect">
                                  <p:stCondLst>
                                    <p:cond delay="0"/>
                                  </p:stCondLst>
                                  <p:childTnLst>
                                    <p:animMotion origin="layout" path="M 3.33333E-6 3.7037E-6 L 0.30573 0.04398 " pathEditMode="relative" rAng="0" ptsTypes="AA">
                                      <p:cBhvr>
                                        <p:cTn id="78" dur="2000" fill="hold"/>
                                        <p:tgtEl>
                                          <p:spTgt spid="16"/>
                                        </p:tgtEl>
                                        <p:attrNameLst>
                                          <p:attrName>ppt_x</p:attrName>
                                          <p:attrName>ppt_y</p:attrName>
                                        </p:attrNameLst>
                                      </p:cBhvr>
                                      <p:rCtr x="15278" y="2199"/>
                                    </p:animMotion>
                                  </p:childTnLst>
                                </p:cTn>
                              </p:par>
                              <p:par>
                                <p:cTn id="79" presetID="42" presetClass="path" presetSubtype="0" accel="50000" decel="50000" fill="hold" grpId="1" nodeType="withEffect">
                                  <p:stCondLst>
                                    <p:cond delay="0"/>
                                  </p:stCondLst>
                                  <p:childTnLst>
                                    <p:animMotion origin="layout" path="M 3.33333E-6 -7.40741E-7 L 0.31527 0.00602 " pathEditMode="relative" rAng="0" ptsTypes="AA">
                                      <p:cBhvr>
                                        <p:cTn id="80" dur="2000" fill="hold"/>
                                        <p:tgtEl>
                                          <p:spTgt spid="20"/>
                                        </p:tgtEl>
                                        <p:attrNameLst>
                                          <p:attrName>ppt_x</p:attrName>
                                          <p:attrName>ppt_y</p:attrName>
                                        </p:attrNameLst>
                                      </p:cBhvr>
                                      <p:rCtr x="15764" y="301"/>
                                    </p:animMotion>
                                  </p:childTnLst>
                                </p:cTn>
                              </p:par>
                              <p:par>
                                <p:cTn id="81" presetID="42" presetClass="path" presetSubtype="0" accel="50000" decel="50000" fill="hold" grpId="1" nodeType="withEffect">
                                  <p:stCondLst>
                                    <p:cond delay="0"/>
                                  </p:stCondLst>
                                  <p:childTnLst>
                                    <p:animMotion origin="layout" path="M 5.55112E-17 -4.07407E-6 L 0.34601 0.13959 " pathEditMode="relative" rAng="0" ptsTypes="AA">
                                      <p:cBhvr>
                                        <p:cTn id="82" dur="2000" fill="hold"/>
                                        <p:tgtEl>
                                          <p:spTgt spid="8"/>
                                        </p:tgtEl>
                                        <p:attrNameLst>
                                          <p:attrName>ppt_x</p:attrName>
                                          <p:attrName>ppt_y</p:attrName>
                                        </p:attrNameLst>
                                      </p:cBhvr>
                                      <p:rCtr x="17292" y="6968"/>
                                    </p:animMotion>
                                  </p:childTnLst>
                                </p:cTn>
                              </p:par>
                              <p:par>
                                <p:cTn id="83" presetID="42" presetClass="path" presetSubtype="0" accel="50000" decel="50000" fill="hold" grpId="1" nodeType="withEffect">
                                  <p:stCondLst>
                                    <p:cond delay="0"/>
                                  </p:stCondLst>
                                  <p:childTnLst>
                                    <p:animMotion origin="layout" path="M -3.05556E-6 -1.85185E-6 L 0.33577 0.09769 " pathEditMode="relative" rAng="0" ptsTypes="AA">
                                      <p:cBhvr>
                                        <p:cTn id="84" dur="2000" fill="hold"/>
                                        <p:tgtEl>
                                          <p:spTgt spid="18"/>
                                        </p:tgtEl>
                                        <p:attrNameLst>
                                          <p:attrName>ppt_x</p:attrName>
                                          <p:attrName>ppt_y</p:attrName>
                                        </p:attrNameLst>
                                      </p:cBhvr>
                                      <p:rCtr x="16788" y="4884"/>
                                    </p:animMotion>
                                  </p:childTnLst>
                                </p:cTn>
                              </p:par>
                              <p:par>
                                <p:cTn id="85" presetID="42" presetClass="path" presetSubtype="0" accel="50000" decel="50000" fill="hold" grpId="1" nodeType="withEffect">
                                  <p:stCondLst>
                                    <p:cond delay="0"/>
                                  </p:stCondLst>
                                  <p:childTnLst>
                                    <p:animMotion origin="layout" path="M -3.05556E-6 4.07407E-6 L 0.35938 0.13912 " pathEditMode="relative" rAng="0" ptsTypes="AA">
                                      <p:cBhvr>
                                        <p:cTn id="86" dur="2000" fill="hold"/>
                                        <p:tgtEl>
                                          <p:spTgt spid="23"/>
                                        </p:tgtEl>
                                        <p:attrNameLst>
                                          <p:attrName>ppt_x</p:attrName>
                                          <p:attrName>ppt_y</p:attrName>
                                        </p:attrNameLst>
                                      </p:cBhvr>
                                      <p:rCtr x="17969" y="6944"/>
                                    </p:animMotion>
                                  </p:childTnLst>
                                </p:cTn>
                              </p:par>
                              <p:par>
                                <p:cTn id="87" presetID="42" presetClass="path" presetSubtype="0" accel="50000" decel="50000" fill="hold" grpId="1" nodeType="withEffect">
                                  <p:stCondLst>
                                    <p:cond delay="0"/>
                                  </p:stCondLst>
                                  <p:childTnLst>
                                    <p:animMotion origin="layout" path="M 3.33333E-6 -3.33333E-6 L 0.3309 0.17361 " pathEditMode="relative" rAng="0" ptsTypes="AA">
                                      <p:cBhvr>
                                        <p:cTn id="88" dur="2000" fill="hold"/>
                                        <p:tgtEl>
                                          <p:spTgt spid="25"/>
                                        </p:tgtEl>
                                        <p:attrNameLst>
                                          <p:attrName>ppt_x</p:attrName>
                                          <p:attrName>ppt_y</p:attrName>
                                        </p:attrNameLst>
                                      </p:cBhvr>
                                      <p:rCtr x="16545" y="8681"/>
                                    </p:animMotion>
                                  </p:childTnLst>
                                </p:cTn>
                              </p:par>
                            </p:childTnLst>
                          </p:cTn>
                        </p:par>
                      </p:childTnLst>
                    </p:cTn>
                  </p:par>
                  <p:par>
                    <p:cTn id="89" fill="hold">
                      <p:stCondLst>
                        <p:cond delay="indefinite"/>
                      </p:stCondLst>
                      <p:childTnLst>
                        <p:par>
                          <p:cTn id="90" fill="hold">
                            <p:stCondLst>
                              <p:cond delay="0"/>
                            </p:stCondLst>
                            <p:childTnLst>
                              <p:par>
                                <p:cTn id="91" presetID="10" presetClass="exit" presetSubtype="0" fill="hold" grpId="2" nodeType="clickEffect">
                                  <p:stCondLst>
                                    <p:cond delay="0"/>
                                  </p:stCondLst>
                                  <p:childTnLst>
                                    <p:animEffect transition="out" filter="fade">
                                      <p:cBhvr>
                                        <p:cTn id="92" dur="500"/>
                                        <p:tgtEl>
                                          <p:spTgt spid="8"/>
                                        </p:tgtEl>
                                      </p:cBhvr>
                                    </p:animEffect>
                                    <p:set>
                                      <p:cBhvr>
                                        <p:cTn id="93" dur="1" fill="hold">
                                          <p:stCondLst>
                                            <p:cond delay="499"/>
                                          </p:stCondLst>
                                        </p:cTn>
                                        <p:tgtEl>
                                          <p:spTgt spid="8"/>
                                        </p:tgtEl>
                                        <p:attrNameLst>
                                          <p:attrName>style.visibility</p:attrName>
                                        </p:attrNameLst>
                                      </p:cBhvr>
                                      <p:to>
                                        <p:strVal val="hidden"/>
                                      </p:to>
                                    </p:set>
                                  </p:childTnLst>
                                </p:cTn>
                              </p:par>
                              <p:par>
                                <p:cTn id="94" presetID="10" presetClass="exit" presetSubtype="0" fill="hold" grpId="2" nodeType="withEffect">
                                  <p:stCondLst>
                                    <p:cond delay="0"/>
                                  </p:stCondLst>
                                  <p:childTnLst>
                                    <p:animEffect transition="out" filter="fade">
                                      <p:cBhvr>
                                        <p:cTn id="95" dur="500"/>
                                        <p:tgtEl>
                                          <p:spTgt spid="16"/>
                                        </p:tgtEl>
                                      </p:cBhvr>
                                    </p:animEffect>
                                    <p:set>
                                      <p:cBhvr>
                                        <p:cTn id="96" dur="1" fill="hold">
                                          <p:stCondLst>
                                            <p:cond delay="499"/>
                                          </p:stCondLst>
                                        </p:cTn>
                                        <p:tgtEl>
                                          <p:spTgt spid="16"/>
                                        </p:tgtEl>
                                        <p:attrNameLst>
                                          <p:attrName>style.visibility</p:attrName>
                                        </p:attrNameLst>
                                      </p:cBhvr>
                                      <p:to>
                                        <p:strVal val="hidden"/>
                                      </p:to>
                                    </p:set>
                                  </p:childTnLst>
                                </p:cTn>
                              </p:par>
                              <p:par>
                                <p:cTn id="97" presetID="10" presetClass="exit" presetSubtype="0" fill="hold" grpId="2" nodeType="withEffect">
                                  <p:stCondLst>
                                    <p:cond delay="0"/>
                                  </p:stCondLst>
                                  <p:childTnLst>
                                    <p:animEffect transition="out" filter="fade">
                                      <p:cBhvr>
                                        <p:cTn id="98" dur="500"/>
                                        <p:tgtEl>
                                          <p:spTgt spid="18"/>
                                        </p:tgtEl>
                                      </p:cBhvr>
                                    </p:animEffect>
                                    <p:set>
                                      <p:cBhvr>
                                        <p:cTn id="99" dur="1" fill="hold">
                                          <p:stCondLst>
                                            <p:cond delay="499"/>
                                          </p:stCondLst>
                                        </p:cTn>
                                        <p:tgtEl>
                                          <p:spTgt spid="18"/>
                                        </p:tgtEl>
                                        <p:attrNameLst>
                                          <p:attrName>style.visibility</p:attrName>
                                        </p:attrNameLst>
                                      </p:cBhvr>
                                      <p:to>
                                        <p:strVal val="hidden"/>
                                      </p:to>
                                    </p:set>
                                  </p:childTnLst>
                                </p:cTn>
                              </p:par>
                              <p:par>
                                <p:cTn id="100" presetID="10" presetClass="exit" presetSubtype="0" fill="hold" grpId="2" nodeType="withEffect">
                                  <p:stCondLst>
                                    <p:cond delay="0"/>
                                  </p:stCondLst>
                                  <p:childTnLst>
                                    <p:animEffect transition="out" filter="fade">
                                      <p:cBhvr>
                                        <p:cTn id="101" dur="500"/>
                                        <p:tgtEl>
                                          <p:spTgt spid="19"/>
                                        </p:tgtEl>
                                      </p:cBhvr>
                                    </p:animEffect>
                                    <p:set>
                                      <p:cBhvr>
                                        <p:cTn id="102" dur="1" fill="hold">
                                          <p:stCondLst>
                                            <p:cond delay="499"/>
                                          </p:stCondLst>
                                        </p:cTn>
                                        <p:tgtEl>
                                          <p:spTgt spid="19"/>
                                        </p:tgtEl>
                                        <p:attrNameLst>
                                          <p:attrName>style.visibility</p:attrName>
                                        </p:attrNameLst>
                                      </p:cBhvr>
                                      <p:to>
                                        <p:strVal val="hidden"/>
                                      </p:to>
                                    </p:set>
                                  </p:childTnLst>
                                </p:cTn>
                              </p:par>
                              <p:par>
                                <p:cTn id="103" presetID="10" presetClass="exit" presetSubtype="0" fill="hold" grpId="2" nodeType="withEffect">
                                  <p:stCondLst>
                                    <p:cond delay="0"/>
                                  </p:stCondLst>
                                  <p:childTnLst>
                                    <p:animEffect transition="out" filter="fade">
                                      <p:cBhvr>
                                        <p:cTn id="104" dur="500"/>
                                        <p:tgtEl>
                                          <p:spTgt spid="20"/>
                                        </p:tgtEl>
                                      </p:cBhvr>
                                    </p:animEffect>
                                    <p:set>
                                      <p:cBhvr>
                                        <p:cTn id="105" dur="1" fill="hold">
                                          <p:stCondLst>
                                            <p:cond delay="499"/>
                                          </p:stCondLst>
                                        </p:cTn>
                                        <p:tgtEl>
                                          <p:spTgt spid="20"/>
                                        </p:tgtEl>
                                        <p:attrNameLst>
                                          <p:attrName>style.visibility</p:attrName>
                                        </p:attrNameLst>
                                      </p:cBhvr>
                                      <p:to>
                                        <p:strVal val="hidden"/>
                                      </p:to>
                                    </p:set>
                                  </p:childTnLst>
                                </p:cTn>
                              </p:par>
                              <p:par>
                                <p:cTn id="106" presetID="10" presetClass="exit" presetSubtype="0" fill="hold" grpId="2" nodeType="withEffect">
                                  <p:stCondLst>
                                    <p:cond delay="0"/>
                                  </p:stCondLst>
                                  <p:childTnLst>
                                    <p:animEffect transition="out" filter="fade">
                                      <p:cBhvr>
                                        <p:cTn id="107" dur="500"/>
                                        <p:tgtEl>
                                          <p:spTgt spid="21"/>
                                        </p:tgtEl>
                                      </p:cBhvr>
                                    </p:animEffect>
                                    <p:set>
                                      <p:cBhvr>
                                        <p:cTn id="108" dur="1" fill="hold">
                                          <p:stCondLst>
                                            <p:cond delay="499"/>
                                          </p:stCondLst>
                                        </p:cTn>
                                        <p:tgtEl>
                                          <p:spTgt spid="21"/>
                                        </p:tgtEl>
                                        <p:attrNameLst>
                                          <p:attrName>style.visibility</p:attrName>
                                        </p:attrNameLst>
                                      </p:cBhvr>
                                      <p:to>
                                        <p:strVal val="hidden"/>
                                      </p:to>
                                    </p:set>
                                  </p:childTnLst>
                                </p:cTn>
                              </p:par>
                              <p:par>
                                <p:cTn id="109" presetID="10" presetClass="exit" presetSubtype="0" fill="hold" grpId="2" nodeType="withEffect">
                                  <p:stCondLst>
                                    <p:cond delay="0"/>
                                  </p:stCondLst>
                                  <p:childTnLst>
                                    <p:animEffect transition="out" filter="fade">
                                      <p:cBhvr>
                                        <p:cTn id="110" dur="500"/>
                                        <p:tgtEl>
                                          <p:spTgt spid="22"/>
                                        </p:tgtEl>
                                      </p:cBhvr>
                                    </p:animEffect>
                                    <p:set>
                                      <p:cBhvr>
                                        <p:cTn id="111" dur="1" fill="hold">
                                          <p:stCondLst>
                                            <p:cond delay="499"/>
                                          </p:stCondLst>
                                        </p:cTn>
                                        <p:tgtEl>
                                          <p:spTgt spid="22"/>
                                        </p:tgtEl>
                                        <p:attrNameLst>
                                          <p:attrName>style.visibility</p:attrName>
                                        </p:attrNameLst>
                                      </p:cBhvr>
                                      <p:to>
                                        <p:strVal val="hidden"/>
                                      </p:to>
                                    </p:set>
                                  </p:childTnLst>
                                </p:cTn>
                              </p:par>
                              <p:par>
                                <p:cTn id="112" presetID="10" presetClass="exit" presetSubtype="0" fill="hold" grpId="2" nodeType="withEffect">
                                  <p:stCondLst>
                                    <p:cond delay="0"/>
                                  </p:stCondLst>
                                  <p:childTnLst>
                                    <p:animEffect transition="out" filter="fade">
                                      <p:cBhvr>
                                        <p:cTn id="113" dur="500"/>
                                        <p:tgtEl>
                                          <p:spTgt spid="23"/>
                                        </p:tgtEl>
                                      </p:cBhvr>
                                    </p:animEffect>
                                    <p:set>
                                      <p:cBhvr>
                                        <p:cTn id="114" dur="1" fill="hold">
                                          <p:stCondLst>
                                            <p:cond delay="499"/>
                                          </p:stCondLst>
                                        </p:cTn>
                                        <p:tgtEl>
                                          <p:spTgt spid="23"/>
                                        </p:tgtEl>
                                        <p:attrNameLst>
                                          <p:attrName>style.visibility</p:attrName>
                                        </p:attrNameLst>
                                      </p:cBhvr>
                                      <p:to>
                                        <p:strVal val="hidden"/>
                                      </p:to>
                                    </p:set>
                                  </p:childTnLst>
                                </p:cTn>
                              </p:par>
                              <p:par>
                                <p:cTn id="115" presetID="10" presetClass="exit" presetSubtype="0" fill="hold" grpId="2" nodeType="withEffect">
                                  <p:stCondLst>
                                    <p:cond delay="0"/>
                                  </p:stCondLst>
                                  <p:childTnLst>
                                    <p:animEffect transition="out" filter="fade">
                                      <p:cBhvr>
                                        <p:cTn id="116" dur="500"/>
                                        <p:tgtEl>
                                          <p:spTgt spid="24"/>
                                        </p:tgtEl>
                                      </p:cBhvr>
                                    </p:animEffect>
                                    <p:set>
                                      <p:cBhvr>
                                        <p:cTn id="117" dur="1" fill="hold">
                                          <p:stCondLst>
                                            <p:cond delay="499"/>
                                          </p:stCondLst>
                                        </p:cTn>
                                        <p:tgtEl>
                                          <p:spTgt spid="24"/>
                                        </p:tgtEl>
                                        <p:attrNameLst>
                                          <p:attrName>style.visibility</p:attrName>
                                        </p:attrNameLst>
                                      </p:cBhvr>
                                      <p:to>
                                        <p:strVal val="hidden"/>
                                      </p:to>
                                    </p:set>
                                  </p:childTnLst>
                                </p:cTn>
                              </p:par>
                              <p:par>
                                <p:cTn id="118" presetID="10" presetClass="exit" presetSubtype="0" fill="hold" grpId="2" nodeType="withEffect">
                                  <p:stCondLst>
                                    <p:cond delay="0"/>
                                  </p:stCondLst>
                                  <p:childTnLst>
                                    <p:animEffect transition="out" filter="fade">
                                      <p:cBhvr>
                                        <p:cTn id="119" dur="500"/>
                                        <p:tgtEl>
                                          <p:spTgt spid="25"/>
                                        </p:tgtEl>
                                      </p:cBhvr>
                                    </p:animEffect>
                                    <p:set>
                                      <p:cBhvr>
                                        <p:cTn id="120" dur="1" fill="hold">
                                          <p:stCondLst>
                                            <p:cond delay="499"/>
                                          </p:stCondLst>
                                        </p:cTn>
                                        <p:tgtEl>
                                          <p:spTgt spid="25"/>
                                        </p:tgtEl>
                                        <p:attrNameLst>
                                          <p:attrName>style.visibility</p:attrName>
                                        </p:attrNameLst>
                                      </p:cBhvr>
                                      <p:to>
                                        <p:strVal val="hidden"/>
                                      </p:to>
                                    </p:set>
                                  </p:childTnLst>
                                </p:cTn>
                              </p:par>
                              <p:par>
                                <p:cTn id="121" presetID="10" presetClass="exit" presetSubtype="0" fill="hold" grpId="2" nodeType="withEffect">
                                  <p:stCondLst>
                                    <p:cond delay="0"/>
                                  </p:stCondLst>
                                  <p:childTnLst>
                                    <p:animEffect transition="out" filter="fade">
                                      <p:cBhvr>
                                        <p:cTn id="122" dur="500"/>
                                        <p:tgtEl>
                                          <p:spTgt spid="17"/>
                                        </p:tgtEl>
                                      </p:cBhvr>
                                    </p:animEffect>
                                    <p:set>
                                      <p:cBhvr>
                                        <p:cTn id="123" dur="1" fill="hold">
                                          <p:stCondLst>
                                            <p:cond delay="499"/>
                                          </p:stCondLst>
                                        </p:cTn>
                                        <p:tgtEl>
                                          <p:spTgt spid="17"/>
                                        </p:tgtEl>
                                        <p:attrNameLst>
                                          <p:attrName>style.visibility</p:attrName>
                                        </p:attrNameLst>
                                      </p:cBhvr>
                                      <p:to>
                                        <p:strVal val="hidden"/>
                                      </p:to>
                                    </p:set>
                                  </p:childTnLst>
                                </p:cTn>
                              </p:par>
                              <p:par>
                                <p:cTn id="124" presetID="10" presetClass="exit" presetSubtype="0" fill="hold" grpId="2" nodeType="withEffect">
                                  <p:stCondLst>
                                    <p:cond delay="0"/>
                                  </p:stCondLst>
                                  <p:childTnLst>
                                    <p:animEffect transition="out" filter="fade">
                                      <p:cBhvr>
                                        <p:cTn id="125" dur="500"/>
                                        <p:tgtEl>
                                          <p:spTgt spid="26"/>
                                        </p:tgtEl>
                                      </p:cBhvr>
                                    </p:animEffect>
                                    <p:set>
                                      <p:cBhvr>
                                        <p:cTn id="126" dur="1" fill="hold">
                                          <p:stCondLst>
                                            <p:cond delay="499"/>
                                          </p:stCondLst>
                                        </p:cTn>
                                        <p:tgtEl>
                                          <p:spTgt spid="26"/>
                                        </p:tgtEl>
                                        <p:attrNameLst>
                                          <p:attrName>style.visibility</p:attrName>
                                        </p:attrNameLst>
                                      </p:cBhvr>
                                      <p:to>
                                        <p:strVal val="hidden"/>
                                      </p:to>
                                    </p:set>
                                  </p:childTnLst>
                                </p:cTn>
                              </p:par>
                              <p:par>
                                <p:cTn id="127" presetID="10" presetClass="entr" presetSubtype="0" fill="hold" grpId="0" nodeType="withEffect">
                                  <p:stCondLst>
                                    <p:cond delay="0"/>
                                  </p:stCondLst>
                                  <p:childTnLst>
                                    <p:set>
                                      <p:cBhvr>
                                        <p:cTn id="128" dur="1" fill="hold">
                                          <p:stCondLst>
                                            <p:cond delay="0"/>
                                          </p:stCondLst>
                                        </p:cTn>
                                        <p:tgtEl>
                                          <p:spTgt spid="27"/>
                                        </p:tgtEl>
                                        <p:attrNameLst>
                                          <p:attrName>style.visibility</p:attrName>
                                        </p:attrNameLst>
                                      </p:cBhvr>
                                      <p:to>
                                        <p:strVal val="visible"/>
                                      </p:to>
                                    </p:set>
                                    <p:animEffect transition="in" filter="fade">
                                      <p:cBhvr>
                                        <p:cTn id="129" dur="500"/>
                                        <p:tgtEl>
                                          <p:spTgt spid="27"/>
                                        </p:tgtEl>
                                      </p:cBhvr>
                                    </p:animEffect>
                                  </p:childTnLst>
                                </p:cTn>
                              </p:par>
                              <p:par>
                                <p:cTn id="130" presetID="1" presetClass="entr" presetSubtype="0" fill="hold" grpId="0" nodeType="withEffect">
                                  <p:stCondLst>
                                    <p:cond delay="0"/>
                                  </p:stCondLst>
                                  <p:childTnLst>
                                    <p:set>
                                      <p:cBhvr>
                                        <p:cTn id="131" dur="1" fill="hold">
                                          <p:stCondLst>
                                            <p:cond delay="0"/>
                                          </p:stCondLst>
                                        </p:cTn>
                                        <p:tgtEl>
                                          <p:spTgt spid="28"/>
                                        </p:tgtEl>
                                        <p:attrNameLst>
                                          <p:attrName>style.visibility</p:attrName>
                                        </p:attrNameLst>
                                      </p:cBhvr>
                                      <p:to>
                                        <p:strVal val="visible"/>
                                      </p:to>
                                    </p:set>
                                  </p:childTnLst>
                                </p:cTn>
                              </p:par>
                            </p:childTnLst>
                          </p:cTn>
                        </p:par>
                      </p:childTnLst>
                    </p:cTn>
                  </p:par>
                  <p:par>
                    <p:cTn id="132" fill="hold">
                      <p:stCondLst>
                        <p:cond delay="indefinite"/>
                      </p:stCondLst>
                      <p:childTnLst>
                        <p:par>
                          <p:cTn id="133" fill="hold">
                            <p:stCondLst>
                              <p:cond delay="0"/>
                            </p:stCondLst>
                            <p:childTnLst>
                              <p:par>
                                <p:cTn id="134" presetID="1" presetClass="entr" presetSubtype="0" fill="hold" grpId="0" nodeType="clickEffect">
                                  <p:stCondLst>
                                    <p:cond delay="0"/>
                                  </p:stCondLst>
                                  <p:childTnLst>
                                    <p:set>
                                      <p:cBhvr>
                                        <p:cTn id="13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8" grpId="1" animBg="1"/>
      <p:bldP spid="8" grpId="2" animBg="1"/>
      <p:bldP spid="16" grpId="0" animBg="1"/>
      <p:bldP spid="16" grpId="1" animBg="1"/>
      <p:bldP spid="16" grpId="2" animBg="1"/>
      <p:bldP spid="17" grpId="0" animBg="1"/>
      <p:bldP spid="17" grpId="1" animBg="1"/>
      <p:bldP spid="17" grpId="2" animBg="1"/>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P spid="22" grpId="0" animBg="1"/>
      <p:bldP spid="22" grpId="1" animBg="1"/>
      <p:bldP spid="22" grpId="2" animBg="1"/>
      <p:bldP spid="23" grpId="0" animBg="1"/>
      <p:bldP spid="23" grpId="1" animBg="1"/>
      <p:bldP spid="23" grpId="2" animBg="1"/>
      <p:bldP spid="24" grpId="0" animBg="1"/>
      <p:bldP spid="24" grpId="1" animBg="1"/>
      <p:bldP spid="24" grpId="2" animBg="1"/>
      <p:bldP spid="25" grpId="0" animBg="1"/>
      <p:bldP spid="25" grpId="1" animBg="1"/>
      <p:bldP spid="25" grpId="2" animBg="1"/>
      <p:bldP spid="26" grpId="0" animBg="1"/>
      <p:bldP spid="26" grpId="1" animBg="1"/>
      <p:bldP spid="26" grpId="2" animBg="1"/>
      <p:bldP spid="10" grpId="0" animBg="1"/>
      <p:bldP spid="32" grpId="0" animBg="1"/>
      <p:bldP spid="27" grpId="0" animBg="1"/>
      <p:bldP spid="28" grpId="0"/>
      <p:bldP spid="28" grpId="1"/>
      <p:bldP spid="5" grpId="0"/>
      <p:bldP spid="6" grpId="0"/>
      <p:bldP spid="6" grpId="1"/>
      <p:bldP spid="29" grpId="0"/>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Challenges</a:t>
            </a:r>
            <a:endParaRPr lang="en-US" dirty="0"/>
          </a:p>
        </p:txBody>
      </p:sp>
      <p:sp>
        <p:nvSpPr>
          <p:cNvPr id="3" name="内容占位符 2"/>
          <p:cNvSpPr>
            <a:spLocks noGrp="1"/>
          </p:cNvSpPr>
          <p:nvPr>
            <p:ph idx="1"/>
          </p:nvPr>
        </p:nvSpPr>
        <p:spPr/>
        <p:txBody>
          <a:bodyPr/>
          <a:lstStyle/>
          <a:p>
            <a:r>
              <a:rPr lang="en-US" sz="2000" dirty="0" smtClean="0">
                <a:solidFill>
                  <a:srgbClr val="0000FF"/>
                </a:solidFill>
              </a:rPr>
              <a:t>Need to find many mappings of each read</a:t>
            </a:r>
          </a:p>
          <a:p>
            <a:pPr lvl="1"/>
            <a:r>
              <a:rPr lang="en-US" sz="2000" dirty="0" smtClean="0"/>
              <a:t>A short read may map to many locations, especially with Next Generation DNA Sequencing</a:t>
            </a:r>
          </a:p>
          <a:p>
            <a:pPr lvl="1"/>
            <a:r>
              <a:rPr lang="en-US" sz="2000" dirty="0" smtClean="0">
                <a:solidFill>
                  <a:srgbClr val="FF0000"/>
                </a:solidFill>
              </a:rPr>
              <a:t>How can we find all mappings efficiently?</a:t>
            </a:r>
          </a:p>
          <a:p>
            <a:pPr lvl="1"/>
            <a:endParaRPr lang="en-US" sz="2000" dirty="0" smtClean="0"/>
          </a:p>
          <a:p>
            <a:r>
              <a:rPr lang="en-US" sz="2000" dirty="0" smtClean="0">
                <a:solidFill>
                  <a:srgbClr val="0000FF"/>
                </a:solidFill>
              </a:rPr>
              <a:t>Need to tolerate small variances/errors in each read</a:t>
            </a:r>
          </a:p>
          <a:p>
            <a:pPr lvl="1"/>
            <a:r>
              <a:rPr lang="en-US" sz="2000" dirty="0" smtClean="0"/>
              <a:t>Each individual is different: Subject’s DNA may slightly differ from the reference (Mismatches, insertions, deletions)</a:t>
            </a:r>
          </a:p>
          <a:p>
            <a:pPr lvl="1"/>
            <a:r>
              <a:rPr lang="en-US" sz="2000" dirty="0" smtClean="0">
                <a:solidFill>
                  <a:srgbClr val="FF0000"/>
                </a:solidFill>
              </a:rPr>
              <a:t>How can we efficiently map each read with up to </a:t>
            </a:r>
            <a:r>
              <a:rPr lang="en-US" sz="2000" i="1" dirty="0" smtClean="0">
                <a:solidFill>
                  <a:srgbClr val="FF0000"/>
                </a:solidFill>
              </a:rPr>
              <a:t>e</a:t>
            </a:r>
            <a:r>
              <a:rPr lang="en-US" sz="2000" dirty="0" smtClean="0">
                <a:solidFill>
                  <a:srgbClr val="FF0000"/>
                </a:solidFill>
              </a:rPr>
              <a:t> errors present?</a:t>
            </a:r>
          </a:p>
          <a:p>
            <a:endParaRPr lang="en-US" sz="2000" dirty="0"/>
          </a:p>
          <a:p>
            <a:r>
              <a:rPr lang="en-US" sz="2000" dirty="0" smtClean="0">
                <a:solidFill>
                  <a:srgbClr val="0000FF"/>
                </a:solidFill>
              </a:rPr>
              <a:t>Need to map each read very fast (i.e., performance is important)</a:t>
            </a:r>
          </a:p>
          <a:p>
            <a:pPr lvl="1"/>
            <a:r>
              <a:rPr lang="en-US" sz="2000" dirty="0" smtClean="0"/>
              <a:t>Human DNA is 3.2 billion base pairs long </a:t>
            </a:r>
            <a:r>
              <a:rPr lang="en-US" sz="2000" dirty="0" smtClean="0">
                <a:sym typeface="Wingdings"/>
              </a:rPr>
              <a:t> </a:t>
            </a:r>
            <a:r>
              <a:rPr lang="en-US" sz="2000" dirty="0" smtClean="0"/>
              <a:t>Millions to billions of reads (State-of-the-art mappers take weeks to map a human’s DNA)</a:t>
            </a:r>
          </a:p>
          <a:p>
            <a:pPr lvl="1"/>
            <a:r>
              <a:rPr lang="en-US" sz="2000" dirty="0" smtClean="0">
                <a:solidFill>
                  <a:srgbClr val="FF0000"/>
                </a:solidFill>
              </a:rPr>
              <a:t>How can we design a much higher performance read mapper?</a:t>
            </a:r>
          </a:p>
        </p:txBody>
      </p:sp>
      <p:sp>
        <p:nvSpPr>
          <p:cNvPr id="4" name="灯片编号占位符 3"/>
          <p:cNvSpPr>
            <a:spLocks noGrp="1"/>
          </p:cNvSpPr>
          <p:nvPr>
            <p:ph type="sldNum" sz="quarter" idx="11"/>
          </p:nvPr>
        </p:nvSpPr>
        <p:spPr/>
        <p:txBody>
          <a:bodyPr/>
          <a:lstStyle/>
          <a:p>
            <a:fld id="{323594FA-E141-4234-AE05-360401972BE7}" type="slidenum">
              <a:rPr lang="en-US" altLang="en-US" smtClean="0"/>
              <a:pPr/>
              <a:t>5</a:t>
            </a:fld>
            <a:endParaRPr lang="en-US" altLang="en-US"/>
          </a:p>
        </p:txBody>
      </p:sp>
    </p:spTree>
    <p:extLst>
      <p:ext uri="{BB962C8B-B14F-4D97-AF65-F5344CB8AC3E}">
        <p14:creationId xmlns:p14="http://schemas.microsoft.com/office/powerpoint/2010/main" val="1898020653"/>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20000"/>
              </a:lnSpc>
            </a:pPr>
            <a:r>
              <a:rPr lang="en-US" sz="3200" dirty="0" smtClean="0"/>
              <a:t>Read Mapping and </a:t>
            </a:r>
            <a:r>
              <a:rPr lang="en-US" sz="3200" dirty="0"/>
              <a:t>i</a:t>
            </a:r>
            <a:r>
              <a:rPr lang="en-US" sz="3200" dirty="0" smtClean="0"/>
              <a:t>ts Challenges</a:t>
            </a:r>
          </a:p>
          <a:p>
            <a:pPr>
              <a:lnSpc>
                <a:spcPct val="120000"/>
              </a:lnSpc>
            </a:pPr>
            <a:r>
              <a:rPr lang="en-US" sz="3200" dirty="0" smtClean="0">
                <a:solidFill>
                  <a:srgbClr val="0000FF"/>
                </a:solidFill>
              </a:rPr>
              <a:t>Hash Table-Based Mappers</a:t>
            </a:r>
          </a:p>
          <a:p>
            <a:pPr lvl="1">
              <a:lnSpc>
                <a:spcPct val="120000"/>
              </a:lnSpc>
            </a:pPr>
            <a:r>
              <a:rPr lang="en-US" sz="2800" dirty="0" smtClean="0">
                <a:solidFill>
                  <a:srgbClr val="0000FF"/>
                </a:solidFill>
              </a:rPr>
              <a:t>Preprocess the reference into a </a:t>
            </a:r>
            <a:r>
              <a:rPr lang="en-US" sz="2800" i="1" dirty="0" smtClean="0">
                <a:solidFill>
                  <a:srgbClr val="0000FF"/>
                </a:solidFill>
              </a:rPr>
              <a:t>Hash Table</a:t>
            </a:r>
          </a:p>
          <a:p>
            <a:pPr lvl="1">
              <a:lnSpc>
                <a:spcPct val="120000"/>
              </a:lnSpc>
            </a:pPr>
            <a:r>
              <a:rPr lang="en-US" sz="2800" dirty="0" smtClean="0"/>
              <a:t>Use </a:t>
            </a:r>
            <a:r>
              <a:rPr lang="en-US" sz="2800" i="1" dirty="0" smtClean="0">
                <a:solidFill>
                  <a:srgbClr val="000000"/>
                </a:solidFill>
              </a:rPr>
              <a:t>Hash Table </a:t>
            </a:r>
            <a:r>
              <a:rPr lang="en-US" sz="2800" dirty="0" smtClean="0"/>
              <a:t>to map reads</a:t>
            </a:r>
          </a:p>
          <a:p>
            <a:pPr>
              <a:lnSpc>
                <a:spcPct val="120000"/>
              </a:lnSpc>
            </a:pPr>
            <a:r>
              <a:rPr lang="en-US" sz="3200" dirty="0" smtClean="0"/>
              <a:t>Problem and Goal</a:t>
            </a:r>
            <a:endParaRPr lang="en-US" sz="3200" dirty="0"/>
          </a:p>
          <a:p>
            <a:pPr>
              <a:lnSpc>
                <a:spcPct val="120000"/>
              </a:lnSpc>
            </a:pPr>
            <a:r>
              <a:rPr lang="en-US" sz="3200" dirty="0" smtClean="0"/>
              <a:t>Key Observations</a:t>
            </a:r>
          </a:p>
          <a:p>
            <a:pPr>
              <a:lnSpc>
                <a:spcPct val="120000"/>
              </a:lnSpc>
            </a:pPr>
            <a:r>
              <a:rPr lang="en-US" sz="3200" dirty="0" smtClean="0"/>
              <a:t>Mechanisms</a:t>
            </a:r>
          </a:p>
          <a:p>
            <a:pPr>
              <a:lnSpc>
                <a:spcPct val="120000"/>
              </a:lnSpc>
            </a:pPr>
            <a:r>
              <a:rPr lang="en-US" sz="3200" dirty="0" smtClean="0"/>
              <a:t>Results</a:t>
            </a:r>
            <a:endParaRPr lang="en-US" sz="32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6</a:t>
            </a:fld>
            <a:endParaRPr lang="en-US" altLang="en-US"/>
          </a:p>
        </p:txBody>
      </p:sp>
    </p:spTree>
    <p:extLst>
      <p:ext uri="{BB962C8B-B14F-4D97-AF65-F5344CB8AC3E}">
        <p14:creationId xmlns:p14="http://schemas.microsoft.com/office/powerpoint/2010/main" val="261317073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Hash Table-Based </a:t>
            </a:r>
            <a:r>
              <a:rPr lang="en-US" dirty="0" smtClean="0"/>
              <a:t>Mappers </a:t>
            </a:r>
            <a:r>
              <a:rPr lang="en-US" sz="2600" dirty="0" smtClean="0"/>
              <a:t>[</a:t>
            </a:r>
            <a:r>
              <a:rPr lang="en-US" sz="2600" dirty="0" err="1" smtClean="0"/>
              <a:t>Alkan</a:t>
            </a:r>
            <a:r>
              <a:rPr lang="en-US" sz="2600" dirty="0" smtClean="0"/>
              <a:t>+ NG’09]</a:t>
            </a:r>
            <a:endParaRPr lang="en-US" sz="2600"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a:t>
            </a:fld>
            <a:endParaRPr lang="en-US" altLang="en-US" dirty="0"/>
          </a:p>
        </p:txBody>
      </p:sp>
      <p:graphicFrame>
        <p:nvGraphicFramePr>
          <p:cNvPr id="5" name="内容占位符 52"/>
          <p:cNvGraphicFramePr>
            <a:graphicFrameLocks/>
          </p:cNvGraphicFramePr>
          <p:nvPr>
            <p:extLst>
              <p:ext uri="{D42A27DB-BD31-4B8C-83A1-F6EECF244321}">
                <p14:modId xmlns:p14="http://schemas.microsoft.com/office/powerpoint/2010/main" val="2046252664"/>
              </p:ext>
            </p:extLst>
          </p:nvPr>
        </p:nvGraphicFramePr>
        <p:xfrm>
          <a:off x="2997943" y="1815815"/>
          <a:ext cx="2222128" cy="335280"/>
        </p:xfrm>
        <a:graphic>
          <a:graphicData uri="http://schemas.openxmlformats.org/drawingml/2006/table">
            <a:tbl>
              <a:tblPr firstRow="1" bandRow="1">
                <a:tableStyleId>{5C22544A-7EE6-4342-B048-85BDC9FD1C3A}</a:tableStyleId>
              </a:tblPr>
              <a:tblGrid>
                <a:gridCol w="555532"/>
                <a:gridCol w="555532"/>
                <a:gridCol w="555532"/>
                <a:gridCol w="555532"/>
              </a:tblGrid>
              <a:tr h="181213">
                <a:tc>
                  <a:txBody>
                    <a:bodyPr/>
                    <a:lstStyle/>
                    <a:p>
                      <a:r>
                        <a:rPr lang="en-US" sz="1600" b="0" dirty="0" smtClean="0">
                          <a:solidFill>
                            <a:schemeClr val="accent1">
                              <a:lumMod val="75000"/>
                            </a:schemeClr>
                          </a:solidFill>
                        </a:rPr>
                        <a:t>12</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324</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577</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940</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6" name="Rectangle 84"/>
          <p:cNvSpPr/>
          <p:nvPr/>
        </p:nvSpPr>
        <p:spPr>
          <a:xfrm>
            <a:off x="683568" y="1846803"/>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endParaRPr lang="en-US" sz="2000" dirty="0">
              <a:ln>
                <a:solidFill>
                  <a:schemeClr val="accent2"/>
                </a:solidFill>
              </a:ln>
              <a:solidFill>
                <a:srgbClr val="C00000"/>
              </a:solidFill>
            </a:endParaRPr>
          </a:p>
        </p:txBody>
      </p:sp>
      <p:sp>
        <p:nvSpPr>
          <p:cNvPr id="7" name="Rectangle 85"/>
          <p:cNvSpPr/>
          <p:nvPr/>
        </p:nvSpPr>
        <p:spPr>
          <a:xfrm>
            <a:off x="683568" y="2272580"/>
            <a:ext cx="2073543" cy="293538"/>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a:solidFill>
                  <a:srgbClr val="C00000"/>
                </a:solidFill>
              </a:rPr>
              <a:t>AAAA</a:t>
            </a:r>
            <a:r>
              <a:rPr lang="en-US" altLang="zh-CN" sz="2000" dirty="0">
                <a:solidFill>
                  <a:srgbClr val="C00000"/>
                </a:solidFill>
              </a:rPr>
              <a:t>AAAAAAA</a:t>
            </a:r>
            <a:r>
              <a:rPr lang="en-US" sz="2000" dirty="0" smtClean="0">
                <a:solidFill>
                  <a:schemeClr val="accent1">
                    <a:lumMod val="50000"/>
                  </a:schemeClr>
                </a:solidFill>
              </a:rPr>
              <a:t>C</a:t>
            </a:r>
            <a:endParaRPr lang="en-US" sz="2000" dirty="0">
              <a:ln>
                <a:solidFill>
                  <a:schemeClr val="accent2"/>
                </a:solidFill>
              </a:ln>
              <a:solidFill>
                <a:schemeClr val="accent1">
                  <a:lumMod val="50000"/>
                </a:schemeClr>
              </a:solidFill>
            </a:endParaRPr>
          </a:p>
        </p:txBody>
      </p:sp>
      <p:sp>
        <p:nvSpPr>
          <p:cNvPr id="8" name="Rectangle 86"/>
          <p:cNvSpPr/>
          <p:nvPr/>
        </p:nvSpPr>
        <p:spPr>
          <a:xfrm>
            <a:off x="676932" y="2743259"/>
            <a:ext cx="2080179" cy="317512"/>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a:solidFill>
                  <a:srgbClr val="C00000"/>
                </a:solidFill>
              </a:rPr>
              <a:t>AAAA</a:t>
            </a:r>
            <a:r>
              <a:rPr lang="en-US" altLang="zh-CN" sz="2000" dirty="0">
                <a:solidFill>
                  <a:srgbClr val="C00000"/>
                </a:solidFill>
              </a:rPr>
              <a:t>AAAAAAA</a:t>
            </a:r>
            <a:r>
              <a:rPr lang="en-US" sz="2000" dirty="0" smtClean="0">
                <a:solidFill>
                  <a:srgbClr val="1A3A15"/>
                </a:solidFill>
              </a:rPr>
              <a:t>T</a:t>
            </a:r>
            <a:endParaRPr lang="en-US" sz="2000" dirty="0">
              <a:ln>
                <a:solidFill>
                  <a:schemeClr val="accent2"/>
                </a:solidFill>
              </a:ln>
              <a:solidFill>
                <a:srgbClr val="1A3A15"/>
              </a:solidFill>
            </a:endParaRPr>
          </a:p>
        </p:txBody>
      </p:sp>
      <p:graphicFrame>
        <p:nvGraphicFramePr>
          <p:cNvPr id="9" name="内容占位符 52"/>
          <p:cNvGraphicFramePr>
            <a:graphicFrameLocks/>
          </p:cNvGraphicFramePr>
          <p:nvPr>
            <p:extLst>
              <p:ext uri="{D42A27DB-BD31-4B8C-83A1-F6EECF244321}">
                <p14:modId xmlns:p14="http://schemas.microsoft.com/office/powerpoint/2010/main" val="327620918"/>
              </p:ext>
            </p:extLst>
          </p:nvPr>
        </p:nvGraphicFramePr>
        <p:xfrm>
          <a:off x="2997943" y="2255519"/>
          <a:ext cx="2780555" cy="335280"/>
        </p:xfrm>
        <a:graphic>
          <a:graphicData uri="http://schemas.openxmlformats.org/drawingml/2006/table">
            <a:tbl>
              <a:tblPr firstRow="1" bandRow="1">
                <a:tableStyleId>{5C22544A-7EE6-4342-B048-85BDC9FD1C3A}</a:tableStyleId>
              </a:tblPr>
              <a:tblGrid>
                <a:gridCol w="556111"/>
                <a:gridCol w="556111"/>
                <a:gridCol w="556111"/>
                <a:gridCol w="556111"/>
                <a:gridCol w="556111"/>
              </a:tblGrid>
              <a:tr h="181213">
                <a:tc>
                  <a:txBody>
                    <a:bodyPr/>
                    <a:lstStyle/>
                    <a:p>
                      <a:r>
                        <a:rPr lang="en-US" sz="1600" b="0" dirty="0" smtClean="0">
                          <a:solidFill>
                            <a:schemeClr val="accent1">
                              <a:lumMod val="75000"/>
                            </a:schemeClr>
                          </a:solidFill>
                        </a:rPr>
                        <a:t>13</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421</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412</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765</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889</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1" name="直接箭头连接符 59"/>
          <p:cNvCxnSpPr>
            <a:stCxn id="6" idx="3"/>
            <a:endCxn id="5" idx="1"/>
          </p:cNvCxnSpPr>
          <p:nvPr/>
        </p:nvCxnSpPr>
        <p:spPr>
          <a:xfrm>
            <a:off x="2763747" y="1981582"/>
            <a:ext cx="234196" cy="18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62"/>
          <p:cNvCxnSpPr>
            <a:stCxn id="7" idx="3"/>
            <a:endCxn id="9" idx="1"/>
          </p:cNvCxnSpPr>
          <p:nvPr/>
        </p:nvCxnSpPr>
        <p:spPr>
          <a:xfrm>
            <a:off x="2757111" y="2419349"/>
            <a:ext cx="240832" cy="3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64"/>
          <p:cNvCxnSpPr>
            <a:stCxn id="8" idx="3"/>
          </p:cNvCxnSpPr>
          <p:nvPr/>
        </p:nvCxnSpPr>
        <p:spPr>
          <a:xfrm>
            <a:off x="2757111" y="2902015"/>
            <a:ext cx="240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Rectangle 84"/>
          <p:cNvSpPr/>
          <p:nvPr/>
        </p:nvSpPr>
        <p:spPr>
          <a:xfrm>
            <a:off x="683567" y="3223144"/>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tx1"/>
                </a:solidFill>
              </a:rPr>
              <a:t>......</a:t>
            </a:r>
            <a:endParaRPr lang="en-US" sz="2000" dirty="0">
              <a:ln>
                <a:solidFill>
                  <a:schemeClr val="accent2"/>
                </a:solidFill>
              </a:ln>
              <a:solidFill>
                <a:schemeClr val="tx1"/>
              </a:solidFill>
            </a:endParaRPr>
          </a:p>
        </p:txBody>
      </p:sp>
      <p:sp>
        <p:nvSpPr>
          <p:cNvPr id="19" name="Rectangle 85"/>
          <p:cNvSpPr/>
          <p:nvPr/>
        </p:nvSpPr>
        <p:spPr>
          <a:xfrm>
            <a:off x="683567" y="3648921"/>
            <a:ext cx="2073543" cy="293538"/>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1">
                    <a:lumMod val="50000"/>
                  </a:schemeClr>
                </a:solidFill>
              </a:rPr>
              <a:t>CCCCCCCCCCCC</a:t>
            </a:r>
            <a:endParaRPr lang="en-US" sz="2000" dirty="0">
              <a:ln>
                <a:solidFill>
                  <a:schemeClr val="accent2"/>
                </a:solidFill>
              </a:ln>
              <a:solidFill>
                <a:schemeClr val="accent1">
                  <a:lumMod val="50000"/>
                </a:schemeClr>
              </a:solidFill>
            </a:endParaRPr>
          </a:p>
        </p:txBody>
      </p:sp>
      <p:sp>
        <p:nvSpPr>
          <p:cNvPr id="20" name="Rectangle 86"/>
          <p:cNvSpPr/>
          <p:nvPr/>
        </p:nvSpPr>
        <p:spPr>
          <a:xfrm>
            <a:off x="676931" y="4119600"/>
            <a:ext cx="2080179" cy="317512"/>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a:solidFill>
                  <a:schemeClr val="tx1"/>
                </a:solidFill>
              </a:rPr>
              <a:t>......</a:t>
            </a:r>
            <a:endParaRPr lang="en-US" sz="2000" dirty="0">
              <a:ln>
                <a:solidFill>
                  <a:schemeClr val="accent2"/>
                </a:solidFill>
              </a:ln>
              <a:solidFill>
                <a:srgbClr val="77933C"/>
              </a:solidFill>
            </a:endParaRPr>
          </a:p>
        </p:txBody>
      </p:sp>
      <p:graphicFrame>
        <p:nvGraphicFramePr>
          <p:cNvPr id="21" name="内容占位符 52"/>
          <p:cNvGraphicFramePr>
            <a:graphicFrameLocks/>
          </p:cNvGraphicFramePr>
          <p:nvPr>
            <p:extLst>
              <p:ext uri="{D42A27DB-BD31-4B8C-83A1-F6EECF244321}">
                <p14:modId xmlns:p14="http://schemas.microsoft.com/office/powerpoint/2010/main" val="450831939"/>
              </p:ext>
            </p:extLst>
          </p:nvPr>
        </p:nvGraphicFramePr>
        <p:xfrm>
          <a:off x="2997943" y="3631860"/>
          <a:ext cx="2798195" cy="335280"/>
        </p:xfrm>
        <a:graphic>
          <a:graphicData uri="http://schemas.openxmlformats.org/drawingml/2006/table">
            <a:tbl>
              <a:tblPr firstRow="1" bandRow="1">
                <a:tableStyleId>{5C22544A-7EE6-4342-B048-85BDC9FD1C3A}</a:tableStyleId>
              </a:tblPr>
              <a:tblGrid>
                <a:gridCol w="559639"/>
                <a:gridCol w="559639"/>
                <a:gridCol w="559639"/>
                <a:gridCol w="559639"/>
                <a:gridCol w="559639"/>
              </a:tblGrid>
              <a:tr h="181213">
                <a:tc>
                  <a:txBody>
                    <a:bodyPr/>
                    <a:lstStyle/>
                    <a:p>
                      <a:r>
                        <a:rPr lang="en-US" sz="1600" b="0" dirty="0" smtClean="0">
                          <a:solidFill>
                            <a:schemeClr val="accent1">
                              <a:lumMod val="75000"/>
                            </a:schemeClr>
                          </a:solidFill>
                        </a:rPr>
                        <a:t>24</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459</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744</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988</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989</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24" name="直接箭头连接符 62"/>
          <p:cNvCxnSpPr>
            <a:stCxn id="19" idx="3"/>
            <a:endCxn id="21" idx="1"/>
          </p:cNvCxnSpPr>
          <p:nvPr/>
        </p:nvCxnSpPr>
        <p:spPr>
          <a:xfrm>
            <a:off x="2757110" y="3795690"/>
            <a:ext cx="240833" cy="3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84"/>
          <p:cNvSpPr/>
          <p:nvPr/>
        </p:nvSpPr>
        <p:spPr>
          <a:xfrm>
            <a:off x="683566" y="4581128"/>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a:solidFill>
                  <a:schemeClr val="tx1"/>
                </a:solidFill>
              </a:rPr>
              <a:t>......</a:t>
            </a:r>
            <a:endParaRPr lang="en-US" sz="2000" dirty="0">
              <a:ln>
                <a:solidFill>
                  <a:schemeClr val="accent2"/>
                </a:solidFill>
              </a:ln>
              <a:solidFill>
                <a:schemeClr val="accent2"/>
              </a:solidFill>
            </a:endParaRPr>
          </a:p>
        </p:txBody>
      </p:sp>
      <p:sp>
        <p:nvSpPr>
          <p:cNvPr id="38" name="Rectangle 85"/>
          <p:cNvSpPr/>
          <p:nvPr/>
        </p:nvSpPr>
        <p:spPr>
          <a:xfrm>
            <a:off x="683566" y="5006905"/>
            <a:ext cx="2073543" cy="293538"/>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a:solidFill>
                  <a:schemeClr val="tx1"/>
                </a:solidFill>
              </a:rPr>
              <a:t>......</a:t>
            </a:r>
            <a:endParaRPr lang="en-US" sz="2000" dirty="0">
              <a:ln>
                <a:solidFill>
                  <a:schemeClr val="accent2"/>
                </a:solidFill>
              </a:ln>
              <a:solidFill>
                <a:schemeClr val="accent1">
                  <a:lumMod val="60000"/>
                  <a:lumOff val="40000"/>
                </a:schemeClr>
              </a:solidFill>
            </a:endParaRPr>
          </a:p>
        </p:txBody>
      </p:sp>
      <p:sp>
        <p:nvSpPr>
          <p:cNvPr id="39" name="Rectangle 86"/>
          <p:cNvSpPr/>
          <p:nvPr/>
        </p:nvSpPr>
        <p:spPr>
          <a:xfrm>
            <a:off x="676930" y="5477584"/>
            <a:ext cx="2080179" cy="317512"/>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6">
                    <a:lumMod val="50000"/>
                  </a:schemeClr>
                </a:solidFill>
              </a:rPr>
              <a:t>TTTTTTTTTTTT</a:t>
            </a:r>
            <a:endParaRPr lang="en-US" sz="2000" dirty="0">
              <a:ln>
                <a:solidFill>
                  <a:schemeClr val="accent2"/>
                </a:solidFill>
              </a:ln>
              <a:solidFill>
                <a:schemeClr val="accent6">
                  <a:lumMod val="50000"/>
                </a:schemeClr>
              </a:solidFill>
            </a:endParaRPr>
          </a:p>
        </p:txBody>
      </p:sp>
      <p:graphicFrame>
        <p:nvGraphicFramePr>
          <p:cNvPr id="41" name="内容占位符 52"/>
          <p:cNvGraphicFramePr>
            <a:graphicFrameLocks/>
          </p:cNvGraphicFramePr>
          <p:nvPr>
            <p:extLst>
              <p:ext uri="{D42A27DB-BD31-4B8C-83A1-F6EECF244321}">
                <p14:modId xmlns:p14="http://schemas.microsoft.com/office/powerpoint/2010/main" val="1956139123"/>
              </p:ext>
            </p:extLst>
          </p:nvPr>
        </p:nvGraphicFramePr>
        <p:xfrm>
          <a:off x="2997941" y="5472510"/>
          <a:ext cx="1718076" cy="335280"/>
        </p:xfrm>
        <a:graphic>
          <a:graphicData uri="http://schemas.openxmlformats.org/drawingml/2006/table">
            <a:tbl>
              <a:tblPr firstRow="1" bandRow="1">
                <a:tableStyleId>{5C22544A-7EE6-4342-B048-85BDC9FD1C3A}</a:tableStyleId>
              </a:tblPr>
              <a:tblGrid>
                <a:gridCol w="572692"/>
                <a:gridCol w="572692"/>
                <a:gridCol w="572692"/>
              </a:tblGrid>
              <a:tr h="181213">
                <a:tc>
                  <a:txBody>
                    <a:bodyPr/>
                    <a:lstStyle/>
                    <a:p>
                      <a:r>
                        <a:rPr lang="en-US" sz="1600" b="0" dirty="0" smtClean="0">
                          <a:solidFill>
                            <a:schemeClr val="accent1">
                              <a:lumMod val="75000"/>
                            </a:schemeClr>
                          </a:solidFill>
                        </a:rPr>
                        <a:t>36</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535</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smtClean="0">
                          <a:solidFill>
                            <a:schemeClr val="accent1">
                              <a:lumMod val="75000"/>
                            </a:schemeClr>
                          </a:solidFill>
                        </a:rPr>
                        <a:t>123</a:t>
                      </a:r>
                      <a:endParaRPr lang="en-US" sz="16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44" name="直接箭头连接符 64"/>
          <p:cNvCxnSpPr>
            <a:stCxn id="39" idx="3"/>
            <a:endCxn id="41" idx="1"/>
          </p:cNvCxnSpPr>
          <p:nvPr/>
        </p:nvCxnSpPr>
        <p:spPr>
          <a:xfrm>
            <a:off x="2757109" y="5636340"/>
            <a:ext cx="240832" cy="3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2997941" y="2717349"/>
            <a:ext cx="720069"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NULL</a:t>
            </a:r>
            <a:endParaRPr lang="en-US" dirty="0"/>
          </a:p>
        </p:txBody>
      </p:sp>
      <p:sp>
        <p:nvSpPr>
          <p:cNvPr id="61" name="Freeform 60"/>
          <p:cNvSpPr/>
          <p:nvPr/>
        </p:nvSpPr>
        <p:spPr>
          <a:xfrm>
            <a:off x="7812360" y="2437818"/>
            <a:ext cx="517263" cy="3384376"/>
          </a:xfrm>
          <a:custGeom>
            <a:avLst/>
            <a:gdLst>
              <a:gd name="connsiteX0" fmla="*/ 47703 w 229231"/>
              <a:gd name="connsiteY0" fmla="*/ 0 h 2754489"/>
              <a:gd name="connsiteX1" fmla="*/ 2548 w 229231"/>
              <a:gd name="connsiteY1" fmla="*/ 225778 h 2754489"/>
              <a:gd name="connsiteX2" fmla="*/ 115437 w 229231"/>
              <a:gd name="connsiteY2" fmla="*/ 406400 h 2754489"/>
              <a:gd name="connsiteX3" fmla="*/ 47703 w 229231"/>
              <a:gd name="connsiteY3" fmla="*/ 620889 h 2754489"/>
              <a:gd name="connsiteX4" fmla="*/ 160592 w 229231"/>
              <a:gd name="connsiteY4" fmla="*/ 846667 h 2754489"/>
              <a:gd name="connsiteX5" fmla="*/ 25125 w 229231"/>
              <a:gd name="connsiteY5" fmla="*/ 1106311 h 2754489"/>
              <a:gd name="connsiteX6" fmla="*/ 183170 w 229231"/>
              <a:gd name="connsiteY6" fmla="*/ 1354667 h 2754489"/>
              <a:gd name="connsiteX7" fmla="*/ 70281 w 229231"/>
              <a:gd name="connsiteY7" fmla="*/ 1591734 h 2754489"/>
              <a:gd name="connsiteX8" fmla="*/ 194459 w 229231"/>
              <a:gd name="connsiteY8" fmla="*/ 1873956 h 2754489"/>
              <a:gd name="connsiteX9" fmla="*/ 70281 w 229231"/>
              <a:gd name="connsiteY9" fmla="*/ 2156178 h 2754489"/>
              <a:gd name="connsiteX10" fmla="*/ 228325 w 229231"/>
              <a:gd name="connsiteY10" fmla="*/ 2370667 h 2754489"/>
              <a:gd name="connsiteX11" fmla="*/ 138014 w 229231"/>
              <a:gd name="connsiteY11" fmla="*/ 2630311 h 2754489"/>
              <a:gd name="connsiteX12" fmla="*/ 205748 w 229231"/>
              <a:gd name="connsiteY12" fmla="*/ 2754489 h 275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231" h="2754489">
                <a:moveTo>
                  <a:pt x="47703" y="0"/>
                </a:moveTo>
                <a:cubicBezTo>
                  <a:pt x="19481" y="79022"/>
                  <a:pt x="-8741" y="158045"/>
                  <a:pt x="2548" y="225778"/>
                </a:cubicBezTo>
                <a:cubicBezTo>
                  <a:pt x="13837" y="293511"/>
                  <a:pt x="107911" y="340548"/>
                  <a:pt x="115437" y="406400"/>
                </a:cubicBezTo>
                <a:cubicBezTo>
                  <a:pt x="122963" y="472252"/>
                  <a:pt x="40177" y="547511"/>
                  <a:pt x="47703" y="620889"/>
                </a:cubicBezTo>
                <a:cubicBezTo>
                  <a:pt x="55229" y="694267"/>
                  <a:pt x="164355" y="765763"/>
                  <a:pt x="160592" y="846667"/>
                </a:cubicBezTo>
                <a:cubicBezTo>
                  <a:pt x="156829" y="927571"/>
                  <a:pt x="21362" y="1021644"/>
                  <a:pt x="25125" y="1106311"/>
                </a:cubicBezTo>
                <a:cubicBezTo>
                  <a:pt x="28888" y="1190978"/>
                  <a:pt x="175644" y="1273763"/>
                  <a:pt x="183170" y="1354667"/>
                </a:cubicBezTo>
                <a:cubicBezTo>
                  <a:pt x="190696" y="1435571"/>
                  <a:pt x="68400" y="1505186"/>
                  <a:pt x="70281" y="1591734"/>
                </a:cubicBezTo>
                <a:cubicBezTo>
                  <a:pt x="72162" y="1678282"/>
                  <a:pt x="194459" y="1779882"/>
                  <a:pt x="194459" y="1873956"/>
                </a:cubicBezTo>
                <a:cubicBezTo>
                  <a:pt x="194459" y="1968030"/>
                  <a:pt x="64637" y="2073393"/>
                  <a:pt x="70281" y="2156178"/>
                </a:cubicBezTo>
                <a:cubicBezTo>
                  <a:pt x="75925" y="2238963"/>
                  <a:pt x="217036" y="2291645"/>
                  <a:pt x="228325" y="2370667"/>
                </a:cubicBezTo>
                <a:cubicBezTo>
                  <a:pt x="239614" y="2449689"/>
                  <a:pt x="141777" y="2566341"/>
                  <a:pt x="138014" y="2630311"/>
                </a:cubicBezTo>
                <a:cubicBezTo>
                  <a:pt x="134251" y="2694281"/>
                  <a:pt x="192578" y="2718741"/>
                  <a:pt x="205748" y="2754489"/>
                </a:cubicBezTo>
              </a:path>
            </a:pathLst>
          </a:custGeom>
          <a:ln>
            <a:solidFill>
              <a:schemeClr val="tx1">
                <a:lumMod val="75000"/>
                <a:lumOff val="25000"/>
              </a:schemeClr>
            </a:solidFill>
          </a:ln>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a:solidFill>
                <a:schemeClr val="tx1">
                  <a:lumMod val="65000"/>
                  <a:lumOff val="35000"/>
                </a:schemeClr>
              </a:solidFill>
            </a:endParaRPr>
          </a:p>
        </p:txBody>
      </p:sp>
      <p:sp>
        <p:nvSpPr>
          <p:cNvPr id="62" name="TextBox 61"/>
          <p:cNvSpPr txBox="1"/>
          <p:nvPr/>
        </p:nvSpPr>
        <p:spPr>
          <a:xfrm>
            <a:off x="6767618" y="1846803"/>
            <a:ext cx="2089483" cy="369332"/>
          </a:xfrm>
          <a:prstGeom prst="rect">
            <a:avLst/>
          </a:prstGeom>
          <a:noFill/>
        </p:spPr>
        <p:txBody>
          <a:bodyPr wrap="none" rtlCol="0">
            <a:spAutoFit/>
          </a:bodyPr>
          <a:lstStyle/>
          <a:p>
            <a:r>
              <a:rPr lang="en-US" dirty="0" smtClean="0"/>
              <a:t>Reference genome</a:t>
            </a:r>
            <a:endParaRPr lang="en-US" dirty="0"/>
          </a:p>
        </p:txBody>
      </p:sp>
      <p:sp>
        <p:nvSpPr>
          <p:cNvPr id="63" name="Freeform 62"/>
          <p:cNvSpPr/>
          <p:nvPr/>
        </p:nvSpPr>
        <p:spPr>
          <a:xfrm>
            <a:off x="7788275" y="2555751"/>
            <a:ext cx="298450" cy="536593"/>
          </a:xfrm>
          <a:custGeom>
            <a:avLst/>
            <a:gdLst>
              <a:gd name="connsiteX0" fmla="*/ 60325 w 298450"/>
              <a:gd name="connsiteY0" fmla="*/ 0 h 536593"/>
              <a:gd name="connsiteX1" fmla="*/ 47625 w 298450"/>
              <a:gd name="connsiteY1" fmla="*/ 15875 h 536593"/>
              <a:gd name="connsiteX2" fmla="*/ 34925 w 298450"/>
              <a:gd name="connsiteY2" fmla="*/ 38100 h 536593"/>
              <a:gd name="connsiteX3" fmla="*/ 28575 w 298450"/>
              <a:gd name="connsiteY3" fmla="*/ 57150 h 536593"/>
              <a:gd name="connsiteX4" fmla="*/ 15875 w 298450"/>
              <a:gd name="connsiteY4" fmla="*/ 76200 h 536593"/>
              <a:gd name="connsiteX5" fmla="*/ 9525 w 298450"/>
              <a:gd name="connsiteY5" fmla="*/ 95250 h 536593"/>
              <a:gd name="connsiteX6" fmla="*/ 3175 w 298450"/>
              <a:gd name="connsiteY6" fmla="*/ 114300 h 536593"/>
              <a:gd name="connsiteX7" fmla="*/ 0 w 298450"/>
              <a:gd name="connsiteY7" fmla="*/ 123825 h 536593"/>
              <a:gd name="connsiteX8" fmla="*/ 3175 w 298450"/>
              <a:gd name="connsiteY8" fmla="*/ 161925 h 536593"/>
              <a:gd name="connsiteX9" fmla="*/ 6350 w 298450"/>
              <a:gd name="connsiteY9" fmla="*/ 171450 h 536593"/>
              <a:gd name="connsiteX10" fmla="*/ 15875 w 298450"/>
              <a:gd name="connsiteY10" fmla="*/ 177800 h 536593"/>
              <a:gd name="connsiteX11" fmla="*/ 34925 w 298450"/>
              <a:gd name="connsiteY11" fmla="*/ 190500 h 536593"/>
              <a:gd name="connsiteX12" fmla="*/ 63500 w 298450"/>
              <a:gd name="connsiteY12" fmla="*/ 209550 h 536593"/>
              <a:gd name="connsiteX13" fmla="*/ 73025 w 298450"/>
              <a:gd name="connsiteY13" fmla="*/ 215900 h 536593"/>
              <a:gd name="connsiteX14" fmla="*/ 82550 w 298450"/>
              <a:gd name="connsiteY14" fmla="*/ 219075 h 536593"/>
              <a:gd name="connsiteX15" fmla="*/ 101600 w 298450"/>
              <a:gd name="connsiteY15" fmla="*/ 231775 h 536593"/>
              <a:gd name="connsiteX16" fmla="*/ 111125 w 298450"/>
              <a:gd name="connsiteY16" fmla="*/ 238125 h 536593"/>
              <a:gd name="connsiteX17" fmla="*/ 130175 w 298450"/>
              <a:gd name="connsiteY17" fmla="*/ 250825 h 536593"/>
              <a:gd name="connsiteX18" fmla="*/ 149225 w 298450"/>
              <a:gd name="connsiteY18" fmla="*/ 263525 h 536593"/>
              <a:gd name="connsiteX19" fmla="*/ 168275 w 298450"/>
              <a:gd name="connsiteY19" fmla="*/ 276225 h 536593"/>
              <a:gd name="connsiteX20" fmla="*/ 177800 w 298450"/>
              <a:gd name="connsiteY20" fmla="*/ 282575 h 536593"/>
              <a:gd name="connsiteX21" fmla="*/ 187325 w 298450"/>
              <a:gd name="connsiteY21" fmla="*/ 285750 h 536593"/>
              <a:gd name="connsiteX22" fmla="*/ 206375 w 298450"/>
              <a:gd name="connsiteY22" fmla="*/ 298450 h 536593"/>
              <a:gd name="connsiteX23" fmla="*/ 225425 w 298450"/>
              <a:gd name="connsiteY23" fmla="*/ 311150 h 536593"/>
              <a:gd name="connsiteX24" fmla="*/ 234950 w 298450"/>
              <a:gd name="connsiteY24" fmla="*/ 317500 h 536593"/>
              <a:gd name="connsiteX25" fmla="*/ 244475 w 298450"/>
              <a:gd name="connsiteY25" fmla="*/ 323850 h 536593"/>
              <a:gd name="connsiteX26" fmla="*/ 263525 w 298450"/>
              <a:gd name="connsiteY26" fmla="*/ 339725 h 536593"/>
              <a:gd name="connsiteX27" fmla="*/ 285750 w 298450"/>
              <a:gd name="connsiteY27" fmla="*/ 368300 h 536593"/>
              <a:gd name="connsiteX28" fmla="*/ 295275 w 298450"/>
              <a:gd name="connsiteY28" fmla="*/ 387350 h 536593"/>
              <a:gd name="connsiteX29" fmla="*/ 298450 w 298450"/>
              <a:gd name="connsiteY29" fmla="*/ 396875 h 536593"/>
              <a:gd name="connsiteX30" fmla="*/ 288925 w 298450"/>
              <a:gd name="connsiteY30" fmla="*/ 431800 h 536593"/>
              <a:gd name="connsiteX31" fmla="*/ 279400 w 298450"/>
              <a:gd name="connsiteY31" fmla="*/ 438150 h 536593"/>
              <a:gd name="connsiteX32" fmla="*/ 266700 w 298450"/>
              <a:gd name="connsiteY32" fmla="*/ 457200 h 536593"/>
              <a:gd name="connsiteX33" fmla="*/ 260350 w 298450"/>
              <a:gd name="connsiteY33" fmla="*/ 466725 h 536593"/>
              <a:gd name="connsiteX34" fmla="*/ 250825 w 298450"/>
              <a:gd name="connsiteY34" fmla="*/ 473075 h 536593"/>
              <a:gd name="connsiteX35" fmla="*/ 238125 w 298450"/>
              <a:gd name="connsiteY35" fmla="*/ 492125 h 536593"/>
              <a:gd name="connsiteX36" fmla="*/ 215900 w 298450"/>
              <a:gd name="connsiteY36" fmla="*/ 520700 h 536593"/>
              <a:gd name="connsiteX37" fmla="*/ 206375 w 298450"/>
              <a:gd name="connsiteY37" fmla="*/ 527050 h 536593"/>
              <a:gd name="connsiteX38" fmla="*/ 196850 w 298450"/>
              <a:gd name="connsiteY38" fmla="*/ 536575 h 536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98450" h="536593">
                <a:moveTo>
                  <a:pt x="60325" y="0"/>
                </a:moveTo>
                <a:cubicBezTo>
                  <a:pt x="56092" y="5292"/>
                  <a:pt x="50916" y="9951"/>
                  <a:pt x="47625" y="15875"/>
                </a:cubicBezTo>
                <a:cubicBezTo>
                  <a:pt x="31635" y="44657"/>
                  <a:pt x="59602" y="13423"/>
                  <a:pt x="34925" y="38100"/>
                </a:cubicBezTo>
                <a:cubicBezTo>
                  <a:pt x="32808" y="44450"/>
                  <a:pt x="32288" y="51581"/>
                  <a:pt x="28575" y="57150"/>
                </a:cubicBezTo>
                <a:cubicBezTo>
                  <a:pt x="24342" y="63500"/>
                  <a:pt x="18288" y="68960"/>
                  <a:pt x="15875" y="76200"/>
                </a:cubicBezTo>
                <a:lnTo>
                  <a:pt x="9525" y="95250"/>
                </a:lnTo>
                <a:lnTo>
                  <a:pt x="3175" y="114300"/>
                </a:lnTo>
                <a:lnTo>
                  <a:pt x="0" y="123825"/>
                </a:lnTo>
                <a:cubicBezTo>
                  <a:pt x="1058" y="136525"/>
                  <a:pt x="1491" y="149293"/>
                  <a:pt x="3175" y="161925"/>
                </a:cubicBezTo>
                <a:cubicBezTo>
                  <a:pt x="3617" y="165242"/>
                  <a:pt x="4259" y="168837"/>
                  <a:pt x="6350" y="171450"/>
                </a:cubicBezTo>
                <a:cubicBezTo>
                  <a:pt x="8734" y="174430"/>
                  <a:pt x="12944" y="175357"/>
                  <a:pt x="15875" y="177800"/>
                </a:cubicBezTo>
                <a:cubicBezTo>
                  <a:pt x="49697" y="205985"/>
                  <a:pt x="4794" y="173761"/>
                  <a:pt x="34925" y="190500"/>
                </a:cubicBezTo>
                <a:lnTo>
                  <a:pt x="63500" y="209550"/>
                </a:lnTo>
                <a:cubicBezTo>
                  <a:pt x="66675" y="211667"/>
                  <a:pt x="69405" y="214693"/>
                  <a:pt x="73025" y="215900"/>
                </a:cubicBezTo>
                <a:cubicBezTo>
                  <a:pt x="76200" y="216958"/>
                  <a:pt x="79624" y="217450"/>
                  <a:pt x="82550" y="219075"/>
                </a:cubicBezTo>
                <a:cubicBezTo>
                  <a:pt x="89221" y="222781"/>
                  <a:pt x="95250" y="227542"/>
                  <a:pt x="101600" y="231775"/>
                </a:cubicBezTo>
                <a:cubicBezTo>
                  <a:pt x="104775" y="233892"/>
                  <a:pt x="108427" y="235427"/>
                  <a:pt x="111125" y="238125"/>
                </a:cubicBezTo>
                <a:cubicBezTo>
                  <a:pt x="123017" y="250017"/>
                  <a:pt x="116390" y="246230"/>
                  <a:pt x="130175" y="250825"/>
                </a:cubicBezTo>
                <a:cubicBezTo>
                  <a:pt x="151314" y="271964"/>
                  <a:pt x="128548" y="252038"/>
                  <a:pt x="149225" y="263525"/>
                </a:cubicBezTo>
                <a:cubicBezTo>
                  <a:pt x="155896" y="267231"/>
                  <a:pt x="161925" y="271992"/>
                  <a:pt x="168275" y="276225"/>
                </a:cubicBezTo>
                <a:cubicBezTo>
                  <a:pt x="171450" y="278342"/>
                  <a:pt x="174180" y="281368"/>
                  <a:pt x="177800" y="282575"/>
                </a:cubicBezTo>
                <a:cubicBezTo>
                  <a:pt x="180975" y="283633"/>
                  <a:pt x="184399" y="284125"/>
                  <a:pt x="187325" y="285750"/>
                </a:cubicBezTo>
                <a:cubicBezTo>
                  <a:pt x="193996" y="289456"/>
                  <a:pt x="200025" y="294217"/>
                  <a:pt x="206375" y="298450"/>
                </a:cubicBezTo>
                <a:lnTo>
                  <a:pt x="225425" y="311150"/>
                </a:lnTo>
                <a:lnTo>
                  <a:pt x="234950" y="317500"/>
                </a:lnTo>
                <a:cubicBezTo>
                  <a:pt x="238125" y="319617"/>
                  <a:pt x="241777" y="321152"/>
                  <a:pt x="244475" y="323850"/>
                </a:cubicBezTo>
                <a:cubicBezTo>
                  <a:pt x="256698" y="336073"/>
                  <a:pt x="250264" y="330884"/>
                  <a:pt x="263525" y="339725"/>
                </a:cubicBezTo>
                <a:cubicBezTo>
                  <a:pt x="278716" y="362511"/>
                  <a:pt x="270829" y="353379"/>
                  <a:pt x="285750" y="368300"/>
                </a:cubicBezTo>
                <a:cubicBezTo>
                  <a:pt x="293730" y="392241"/>
                  <a:pt x="282965" y="362731"/>
                  <a:pt x="295275" y="387350"/>
                </a:cubicBezTo>
                <a:cubicBezTo>
                  <a:pt x="296772" y="390343"/>
                  <a:pt x="297392" y="393700"/>
                  <a:pt x="298450" y="396875"/>
                </a:cubicBezTo>
                <a:cubicBezTo>
                  <a:pt x="296572" y="411900"/>
                  <a:pt x="299216" y="421509"/>
                  <a:pt x="288925" y="431800"/>
                </a:cubicBezTo>
                <a:cubicBezTo>
                  <a:pt x="286227" y="434498"/>
                  <a:pt x="282575" y="436033"/>
                  <a:pt x="279400" y="438150"/>
                </a:cubicBezTo>
                <a:lnTo>
                  <a:pt x="266700" y="457200"/>
                </a:lnTo>
                <a:cubicBezTo>
                  <a:pt x="264583" y="460375"/>
                  <a:pt x="263525" y="464608"/>
                  <a:pt x="260350" y="466725"/>
                </a:cubicBezTo>
                <a:lnTo>
                  <a:pt x="250825" y="473075"/>
                </a:lnTo>
                <a:cubicBezTo>
                  <a:pt x="244753" y="491291"/>
                  <a:pt x="251998" y="474288"/>
                  <a:pt x="238125" y="492125"/>
                </a:cubicBezTo>
                <a:cubicBezTo>
                  <a:pt x="225082" y="508894"/>
                  <a:pt x="229558" y="509319"/>
                  <a:pt x="215900" y="520700"/>
                </a:cubicBezTo>
                <a:cubicBezTo>
                  <a:pt x="212969" y="523143"/>
                  <a:pt x="209550" y="524933"/>
                  <a:pt x="206375" y="527050"/>
                </a:cubicBezTo>
                <a:cubicBezTo>
                  <a:pt x="199438" y="537456"/>
                  <a:pt x="203841" y="536575"/>
                  <a:pt x="196850" y="536575"/>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p:cNvSpPr/>
          <p:nvPr/>
        </p:nvSpPr>
        <p:spPr>
          <a:xfrm>
            <a:off x="7855744" y="3277270"/>
            <a:ext cx="319087" cy="511969"/>
          </a:xfrm>
          <a:custGeom>
            <a:avLst/>
            <a:gdLst>
              <a:gd name="connsiteX0" fmla="*/ 126206 w 319087"/>
              <a:gd name="connsiteY0" fmla="*/ 0 h 511969"/>
              <a:gd name="connsiteX1" fmla="*/ 135731 w 319087"/>
              <a:gd name="connsiteY1" fmla="*/ 11906 h 511969"/>
              <a:gd name="connsiteX2" fmla="*/ 142875 w 319087"/>
              <a:gd name="connsiteY2" fmla="*/ 19050 h 511969"/>
              <a:gd name="connsiteX3" fmla="*/ 154781 w 319087"/>
              <a:gd name="connsiteY3" fmla="*/ 33337 h 511969"/>
              <a:gd name="connsiteX4" fmla="*/ 161925 w 319087"/>
              <a:gd name="connsiteY4" fmla="*/ 35719 h 511969"/>
              <a:gd name="connsiteX5" fmla="*/ 176212 w 319087"/>
              <a:gd name="connsiteY5" fmla="*/ 45244 h 511969"/>
              <a:gd name="connsiteX6" fmla="*/ 188119 w 319087"/>
              <a:gd name="connsiteY6" fmla="*/ 54769 h 511969"/>
              <a:gd name="connsiteX7" fmla="*/ 195262 w 319087"/>
              <a:gd name="connsiteY7" fmla="*/ 61912 h 511969"/>
              <a:gd name="connsiteX8" fmla="*/ 202406 w 319087"/>
              <a:gd name="connsiteY8" fmla="*/ 66675 h 511969"/>
              <a:gd name="connsiteX9" fmla="*/ 216694 w 319087"/>
              <a:gd name="connsiteY9" fmla="*/ 80962 h 511969"/>
              <a:gd name="connsiteX10" fmla="*/ 230981 w 319087"/>
              <a:gd name="connsiteY10" fmla="*/ 88106 h 511969"/>
              <a:gd name="connsiteX11" fmla="*/ 238125 w 319087"/>
              <a:gd name="connsiteY11" fmla="*/ 95250 h 511969"/>
              <a:gd name="connsiteX12" fmla="*/ 245269 w 319087"/>
              <a:gd name="connsiteY12" fmla="*/ 100012 h 511969"/>
              <a:gd name="connsiteX13" fmla="*/ 252412 w 319087"/>
              <a:gd name="connsiteY13" fmla="*/ 107156 h 511969"/>
              <a:gd name="connsiteX14" fmla="*/ 259556 w 319087"/>
              <a:gd name="connsiteY14" fmla="*/ 111919 h 511969"/>
              <a:gd name="connsiteX15" fmla="*/ 280987 w 319087"/>
              <a:gd name="connsiteY15" fmla="*/ 130969 h 511969"/>
              <a:gd name="connsiteX16" fmla="*/ 292894 w 319087"/>
              <a:gd name="connsiteY16" fmla="*/ 145256 h 511969"/>
              <a:gd name="connsiteX17" fmla="*/ 302419 w 319087"/>
              <a:gd name="connsiteY17" fmla="*/ 159544 h 511969"/>
              <a:gd name="connsiteX18" fmla="*/ 307181 w 319087"/>
              <a:gd name="connsiteY18" fmla="*/ 166687 h 511969"/>
              <a:gd name="connsiteX19" fmla="*/ 316706 w 319087"/>
              <a:gd name="connsiteY19" fmla="*/ 180975 h 511969"/>
              <a:gd name="connsiteX20" fmla="*/ 319087 w 319087"/>
              <a:gd name="connsiteY20" fmla="*/ 188119 h 511969"/>
              <a:gd name="connsiteX21" fmla="*/ 316706 w 319087"/>
              <a:gd name="connsiteY21" fmla="*/ 209550 h 511969"/>
              <a:gd name="connsiteX22" fmla="*/ 307181 w 319087"/>
              <a:gd name="connsiteY22" fmla="*/ 223837 h 511969"/>
              <a:gd name="connsiteX23" fmla="*/ 295275 w 319087"/>
              <a:gd name="connsiteY23" fmla="*/ 235744 h 511969"/>
              <a:gd name="connsiteX24" fmla="*/ 283369 w 319087"/>
              <a:gd name="connsiteY24" fmla="*/ 245269 h 511969"/>
              <a:gd name="connsiteX25" fmla="*/ 271462 w 319087"/>
              <a:gd name="connsiteY25" fmla="*/ 259556 h 511969"/>
              <a:gd name="connsiteX26" fmla="*/ 257175 w 319087"/>
              <a:gd name="connsiteY26" fmla="*/ 269081 h 511969"/>
              <a:gd name="connsiteX27" fmla="*/ 235744 w 319087"/>
              <a:gd name="connsiteY27" fmla="*/ 283369 h 511969"/>
              <a:gd name="connsiteX28" fmla="*/ 228600 w 319087"/>
              <a:gd name="connsiteY28" fmla="*/ 288131 h 511969"/>
              <a:gd name="connsiteX29" fmla="*/ 221456 w 319087"/>
              <a:gd name="connsiteY29" fmla="*/ 295275 h 511969"/>
              <a:gd name="connsiteX30" fmla="*/ 214312 w 319087"/>
              <a:gd name="connsiteY30" fmla="*/ 300037 h 511969"/>
              <a:gd name="connsiteX31" fmla="*/ 200025 w 319087"/>
              <a:gd name="connsiteY31" fmla="*/ 314325 h 511969"/>
              <a:gd name="connsiteX32" fmla="*/ 195262 w 319087"/>
              <a:gd name="connsiteY32" fmla="*/ 321469 h 511969"/>
              <a:gd name="connsiteX33" fmla="*/ 188119 w 319087"/>
              <a:gd name="connsiteY33" fmla="*/ 323850 h 511969"/>
              <a:gd name="connsiteX34" fmla="*/ 180975 w 319087"/>
              <a:gd name="connsiteY34" fmla="*/ 330994 h 511969"/>
              <a:gd name="connsiteX35" fmla="*/ 166687 w 319087"/>
              <a:gd name="connsiteY35" fmla="*/ 340519 h 511969"/>
              <a:gd name="connsiteX36" fmla="*/ 159544 w 319087"/>
              <a:gd name="connsiteY36" fmla="*/ 345281 h 511969"/>
              <a:gd name="connsiteX37" fmla="*/ 130969 w 319087"/>
              <a:gd name="connsiteY37" fmla="*/ 364331 h 511969"/>
              <a:gd name="connsiteX38" fmla="*/ 109537 w 319087"/>
              <a:gd name="connsiteY38" fmla="*/ 378619 h 511969"/>
              <a:gd name="connsiteX39" fmla="*/ 95250 w 319087"/>
              <a:gd name="connsiteY39" fmla="*/ 388144 h 511969"/>
              <a:gd name="connsiteX40" fmla="*/ 88106 w 319087"/>
              <a:gd name="connsiteY40" fmla="*/ 395287 h 511969"/>
              <a:gd name="connsiteX41" fmla="*/ 80962 w 319087"/>
              <a:gd name="connsiteY41" fmla="*/ 397669 h 511969"/>
              <a:gd name="connsiteX42" fmla="*/ 66675 w 319087"/>
              <a:gd name="connsiteY42" fmla="*/ 407194 h 511969"/>
              <a:gd name="connsiteX43" fmla="*/ 66675 w 319087"/>
              <a:gd name="connsiteY43" fmla="*/ 407194 h 511969"/>
              <a:gd name="connsiteX44" fmla="*/ 52387 w 319087"/>
              <a:gd name="connsiteY44" fmla="*/ 419100 h 511969"/>
              <a:gd name="connsiteX45" fmla="*/ 47625 w 319087"/>
              <a:gd name="connsiteY45" fmla="*/ 426244 h 511969"/>
              <a:gd name="connsiteX46" fmla="*/ 33337 w 319087"/>
              <a:gd name="connsiteY46" fmla="*/ 435769 h 511969"/>
              <a:gd name="connsiteX47" fmla="*/ 14287 w 319087"/>
              <a:gd name="connsiteY47" fmla="*/ 464344 h 511969"/>
              <a:gd name="connsiteX48" fmla="*/ 9525 w 319087"/>
              <a:gd name="connsiteY48" fmla="*/ 471487 h 511969"/>
              <a:gd name="connsiteX49" fmla="*/ 4762 w 319087"/>
              <a:gd name="connsiteY49" fmla="*/ 478631 h 511969"/>
              <a:gd name="connsiteX50" fmla="*/ 0 w 319087"/>
              <a:gd name="connsiteY50" fmla="*/ 497681 h 511969"/>
              <a:gd name="connsiteX51" fmla="*/ 2381 w 319087"/>
              <a:gd name="connsiteY51" fmla="*/ 511969 h 511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319087" h="511969">
                <a:moveTo>
                  <a:pt x="126206" y="0"/>
                </a:moveTo>
                <a:cubicBezTo>
                  <a:pt x="129381" y="3969"/>
                  <a:pt x="132384" y="8081"/>
                  <a:pt x="135731" y="11906"/>
                </a:cubicBezTo>
                <a:cubicBezTo>
                  <a:pt x="137949" y="14440"/>
                  <a:pt x="140719" y="16463"/>
                  <a:pt x="142875" y="19050"/>
                </a:cubicBezTo>
                <a:cubicBezTo>
                  <a:pt x="148368" y="25642"/>
                  <a:pt x="146951" y="28117"/>
                  <a:pt x="154781" y="33337"/>
                </a:cubicBezTo>
                <a:cubicBezTo>
                  <a:pt x="156870" y="34729"/>
                  <a:pt x="159731" y="34500"/>
                  <a:pt x="161925" y="35719"/>
                </a:cubicBezTo>
                <a:cubicBezTo>
                  <a:pt x="166928" y="38499"/>
                  <a:pt x="176212" y="45244"/>
                  <a:pt x="176212" y="45244"/>
                </a:cubicBezTo>
                <a:cubicBezTo>
                  <a:pt x="186864" y="61219"/>
                  <a:pt x="174316" y="45567"/>
                  <a:pt x="188119" y="54769"/>
                </a:cubicBezTo>
                <a:cubicBezTo>
                  <a:pt x="190921" y="56637"/>
                  <a:pt x="192675" y="59756"/>
                  <a:pt x="195262" y="61912"/>
                </a:cubicBezTo>
                <a:cubicBezTo>
                  <a:pt x="197461" y="63744"/>
                  <a:pt x="200267" y="64774"/>
                  <a:pt x="202406" y="66675"/>
                </a:cubicBezTo>
                <a:cubicBezTo>
                  <a:pt x="207440" y="71150"/>
                  <a:pt x="210305" y="78831"/>
                  <a:pt x="216694" y="80962"/>
                </a:cubicBezTo>
                <a:cubicBezTo>
                  <a:pt x="223851" y="83349"/>
                  <a:pt x="224828" y="82979"/>
                  <a:pt x="230981" y="88106"/>
                </a:cubicBezTo>
                <a:cubicBezTo>
                  <a:pt x="233568" y="90262"/>
                  <a:pt x="235538" y="93094"/>
                  <a:pt x="238125" y="95250"/>
                </a:cubicBezTo>
                <a:cubicBezTo>
                  <a:pt x="240324" y="97082"/>
                  <a:pt x="243070" y="98180"/>
                  <a:pt x="245269" y="100012"/>
                </a:cubicBezTo>
                <a:cubicBezTo>
                  <a:pt x="247856" y="102168"/>
                  <a:pt x="249825" y="105000"/>
                  <a:pt x="252412" y="107156"/>
                </a:cubicBezTo>
                <a:cubicBezTo>
                  <a:pt x="254611" y="108988"/>
                  <a:pt x="257417" y="110018"/>
                  <a:pt x="259556" y="111919"/>
                </a:cubicBezTo>
                <a:cubicBezTo>
                  <a:pt x="284027" y="133670"/>
                  <a:pt x="264773" y="120158"/>
                  <a:pt x="280987" y="130969"/>
                </a:cubicBezTo>
                <a:cubicBezTo>
                  <a:pt x="298023" y="156518"/>
                  <a:pt x="271482" y="117726"/>
                  <a:pt x="292894" y="145256"/>
                </a:cubicBezTo>
                <a:cubicBezTo>
                  <a:pt x="296408" y="149774"/>
                  <a:pt x="299244" y="154781"/>
                  <a:pt x="302419" y="159544"/>
                </a:cubicBezTo>
                <a:lnTo>
                  <a:pt x="307181" y="166687"/>
                </a:lnTo>
                <a:lnTo>
                  <a:pt x="316706" y="180975"/>
                </a:lnTo>
                <a:lnTo>
                  <a:pt x="319087" y="188119"/>
                </a:lnTo>
                <a:cubicBezTo>
                  <a:pt x="318293" y="195263"/>
                  <a:pt x="318979" y="202731"/>
                  <a:pt x="316706" y="209550"/>
                </a:cubicBezTo>
                <a:cubicBezTo>
                  <a:pt x="314896" y="214980"/>
                  <a:pt x="310356" y="219075"/>
                  <a:pt x="307181" y="223837"/>
                </a:cubicBezTo>
                <a:cubicBezTo>
                  <a:pt x="300830" y="233363"/>
                  <a:pt x="304802" y="229393"/>
                  <a:pt x="295275" y="235744"/>
                </a:cubicBezTo>
                <a:cubicBezTo>
                  <a:pt x="284623" y="251718"/>
                  <a:pt x="297170" y="236068"/>
                  <a:pt x="283369" y="245269"/>
                </a:cubicBezTo>
                <a:cubicBezTo>
                  <a:pt x="265461" y="257208"/>
                  <a:pt x="285522" y="247254"/>
                  <a:pt x="271462" y="259556"/>
                </a:cubicBezTo>
                <a:cubicBezTo>
                  <a:pt x="267155" y="263325"/>
                  <a:pt x="261937" y="265906"/>
                  <a:pt x="257175" y="269081"/>
                </a:cubicBezTo>
                <a:lnTo>
                  <a:pt x="235744" y="283369"/>
                </a:lnTo>
                <a:cubicBezTo>
                  <a:pt x="233363" y="284957"/>
                  <a:pt x="230624" y="286107"/>
                  <a:pt x="228600" y="288131"/>
                </a:cubicBezTo>
                <a:cubicBezTo>
                  <a:pt x="226219" y="290512"/>
                  <a:pt x="224043" y="293119"/>
                  <a:pt x="221456" y="295275"/>
                </a:cubicBezTo>
                <a:cubicBezTo>
                  <a:pt x="219257" y="297107"/>
                  <a:pt x="216451" y="298136"/>
                  <a:pt x="214312" y="300037"/>
                </a:cubicBezTo>
                <a:cubicBezTo>
                  <a:pt x="209278" y="304512"/>
                  <a:pt x="203761" y="308721"/>
                  <a:pt x="200025" y="314325"/>
                </a:cubicBezTo>
                <a:cubicBezTo>
                  <a:pt x="198437" y="316706"/>
                  <a:pt x="197497" y="319681"/>
                  <a:pt x="195262" y="321469"/>
                </a:cubicBezTo>
                <a:cubicBezTo>
                  <a:pt x="193302" y="323037"/>
                  <a:pt x="190500" y="323056"/>
                  <a:pt x="188119" y="323850"/>
                </a:cubicBezTo>
                <a:cubicBezTo>
                  <a:pt x="185738" y="326231"/>
                  <a:pt x="183633" y="328926"/>
                  <a:pt x="180975" y="330994"/>
                </a:cubicBezTo>
                <a:cubicBezTo>
                  <a:pt x="176457" y="334508"/>
                  <a:pt x="171450" y="337344"/>
                  <a:pt x="166687" y="340519"/>
                </a:cubicBezTo>
                <a:lnTo>
                  <a:pt x="159544" y="345281"/>
                </a:lnTo>
                <a:lnTo>
                  <a:pt x="130969" y="364331"/>
                </a:lnTo>
                <a:lnTo>
                  <a:pt x="109537" y="378619"/>
                </a:lnTo>
                <a:cubicBezTo>
                  <a:pt x="109535" y="378621"/>
                  <a:pt x="95251" y="388143"/>
                  <a:pt x="95250" y="388144"/>
                </a:cubicBezTo>
                <a:cubicBezTo>
                  <a:pt x="92869" y="390525"/>
                  <a:pt x="90908" y="393419"/>
                  <a:pt x="88106" y="395287"/>
                </a:cubicBezTo>
                <a:cubicBezTo>
                  <a:pt x="86017" y="396679"/>
                  <a:pt x="83156" y="396450"/>
                  <a:pt x="80962" y="397669"/>
                </a:cubicBezTo>
                <a:cubicBezTo>
                  <a:pt x="75959" y="400449"/>
                  <a:pt x="71437" y="404019"/>
                  <a:pt x="66675" y="407194"/>
                </a:cubicBezTo>
                <a:lnTo>
                  <a:pt x="66675" y="407194"/>
                </a:lnTo>
                <a:cubicBezTo>
                  <a:pt x="57507" y="416361"/>
                  <a:pt x="62333" y="412469"/>
                  <a:pt x="52387" y="419100"/>
                </a:cubicBezTo>
                <a:cubicBezTo>
                  <a:pt x="50800" y="421481"/>
                  <a:pt x="49779" y="424359"/>
                  <a:pt x="47625" y="426244"/>
                </a:cubicBezTo>
                <a:cubicBezTo>
                  <a:pt x="43317" y="430013"/>
                  <a:pt x="33337" y="435769"/>
                  <a:pt x="33337" y="435769"/>
                </a:cubicBezTo>
                <a:lnTo>
                  <a:pt x="14287" y="464344"/>
                </a:lnTo>
                <a:lnTo>
                  <a:pt x="9525" y="471487"/>
                </a:lnTo>
                <a:lnTo>
                  <a:pt x="4762" y="478631"/>
                </a:lnTo>
                <a:cubicBezTo>
                  <a:pt x="2883" y="484268"/>
                  <a:pt x="0" y="491935"/>
                  <a:pt x="0" y="497681"/>
                </a:cubicBezTo>
                <a:cubicBezTo>
                  <a:pt x="0" y="502509"/>
                  <a:pt x="2381" y="511969"/>
                  <a:pt x="2381" y="51196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7960473" y="4913189"/>
            <a:ext cx="247696" cy="347662"/>
          </a:xfrm>
          <a:custGeom>
            <a:avLst/>
            <a:gdLst>
              <a:gd name="connsiteX0" fmla="*/ 159590 w 247696"/>
              <a:gd name="connsiteY0" fmla="*/ 0 h 347662"/>
              <a:gd name="connsiteX1" fmla="*/ 147683 w 247696"/>
              <a:gd name="connsiteY1" fmla="*/ 7143 h 347662"/>
              <a:gd name="connsiteX2" fmla="*/ 138158 w 247696"/>
              <a:gd name="connsiteY2" fmla="*/ 11906 h 347662"/>
              <a:gd name="connsiteX3" fmla="*/ 121490 w 247696"/>
              <a:gd name="connsiteY3" fmla="*/ 26193 h 347662"/>
              <a:gd name="connsiteX4" fmla="*/ 107202 w 247696"/>
              <a:gd name="connsiteY4" fmla="*/ 35718 h 347662"/>
              <a:gd name="connsiteX5" fmla="*/ 92915 w 247696"/>
              <a:gd name="connsiteY5" fmla="*/ 50006 h 347662"/>
              <a:gd name="connsiteX6" fmla="*/ 78627 w 247696"/>
              <a:gd name="connsiteY6" fmla="*/ 59531 h 347662"/>
              <a:gd name="connsiteX7" fmla="*/ 71483 w 247696"/>
              <a:gd name="connsiteY7" fmla="*/ 66675 h 347662"/>
              <a:gd name="connsiteX8" fmla="*/ 57196 w 247696"/>
              <a:gd name="connsiteY8" fmla="*/ 76200 h 347662"/>
              <a:gd name="connsiteX9" fmla="*/ 42908 w 247696"/>
              <a:gd name="connsiteY9" fmla="*/ 85725 h 347662"/>
              <a:gd name="connsiteX10" fmla="*/ 35765 w 247696"/>
              <a:gd name="connsiteY10" fmla="*/ 90487 h 347662"/>
              <a:gd name="connsiteX11" fmla="*/ 28621 w 247696"/>
              <a:gd name="connsiteY11" fmla="*/ 95250 h 347662"/>
              <a:gd name="connsiteX12" fmla="*/ 23858 w 247696"/>
              <a:gd name="connsiteY12" fmla="*/ 102393 h 347662"/>
              <a:gd name="connsiteX13" fmla="*/ 16715 w 247696"/>
              <a:gd name="connsiteY13" fmla="*/ 107156 h 347662"/>
              <a:gd name="connsiteX14" fmla="*/ 11952 w 247696"/>
              <a:gd name="connsiteY14" fmla="*/ 121443 h 347662"/>
              <a:gd name="connsiteX15" fmla="*/ 9571 w 247696"/>
              <a:gd name="connsiteY15" fmla="*/ 128587 h 347662"/>
              <a:gd name="connsiteX16" fmla="*/ 4808 w 247696"/>
              <a:gd name="connsiteY16" fmla="*/ 135731 h 347662"/>
              <a:gd name="connsiteX17" fmla="*/ 46 w 247696"/>
              <a:gd name="connsiteY17" fmla="*/ 150018 h 347662"/>
              <a:gd name="connsiteX18" fmla="*/ 7190 w 247696"/>
              <a:gd name="connsiteY18" fmla="*/ 188118 h 347662"/>
              <a:gd name="connsiteX19" fmla="*/ 9571 w 247696"/>
              <a:gd name="connsiteY19" fmla="*/ 195262 h 347662"/>
              <a:gd name="connsiteX20" fmla="*/ 19096 w 247696"/>
              <a:gd name="connsiteY20" fmla="*/ 209550 h 347662"/>
              <a:gd name="connsiteX21" fmla="*/ 21477 w 247696"/>
              <a:gd name="connsiteY21" fmla="*/ 216693 h 347662"/>
              <a:gd name="connsiteX22" fmla="*/ 28621 w 247696"/>
              <a:gd name="connsiteY22" fmla="*/ 221456 h 347662"/>
              <a:gd name="connsiteX23" fmla="*/ 35765 w 247696"/>
              <a:gd name="connsiteY23" fmla="*/ 228600 h 347662"/>
              <a:gd name="connsiteX24" fmla="*/ 42908 w 247696"/>
              <a:gd name="connsiteY24" fmla="*/ 233362 h 347662"/>
              <a:gd name="connsiteX25" fmla="*/ 50052 w 247696"/>
              <a:gd name="connsiteY25" fmla="*/ 240506 h 347662"/>
              <a:gd name="connsiteX26" fmla="*/ 64340 w 247696"/>
              <a:gd name="connsiteY26" fmla="*/ 245268 h 347662"/>
              <a:gd name="connsiteX27" fmla="*/ 78627 w 247696"/>
              <a:gd name="connsiteY27" fmla="*/ 252412 h 347662"/>
              <a:gd name="connsiteX28" fmla="*/ 85771 w 247696"/>
              <a:gd name="connsiteY28" fmla="*/ 257175 h 347662"/>
              <a:gd name="connsiteX29" fmla="*/ 100058 w 247696"/>
              <a:gd name="connsiteY29" fmla="*/ 261937 h 347662"/>
              <a:gd name="connsiteX30" fmla="*/ 107202 w 247696"/>
              <a:gd name="connsiteY30" fmla="*/ 264318 h 347662"/>
              <a:gd name="connsiteX31" fmla="*/ 121490 w 247696"/>
              <a:gd name="connsiteY31" fmla="*/ 273843 h 347662"/>
              <a:gd name="connsiteX32" fmla="*/ 128633 w 247696"/>
              <a:gd name="connsiteY32" fmla="*/ 276225 h 347662"/>
              <a:gd name="connsiteX33" fmla="*/ 150065 w 247696"/>
              <a:gd name="connsiteY33" fmla="*/ 288131 h 347662"/>
              <a:gd name="connsiteX34" fmla="*/ 166733 w 247696"/>
              <a:gd name="connsiteY34" fmla="*/ 297656 h 347662"/>
              <a:gd name="connsiteX35" fmla="*/ 181021 w 247696"/>
              <a:gd name="connsiteY35" fmla="*/ 307181 h 347662"/>
              <a:gd name="connsiteX36" fmla="*/ 188165 w 247696"/>
              <a:gd name="connsiteY36" fmla="*/ 311943 h 347662"/>
              <a:gd name="connsiteX37" fmla="*/ 209596 w 247696"/>
              <a:gd name="connsiteY37" fmla="*/ 328612 h 347662"/>
              <a:gd name="connsiteX38" fmla="*/ 223883 w 247696"/>
              <a:gd name="connsiteY38" fmla="*/ 333375 h 347662"/>
              <a:gd name="connsiteX39" fmla="*/ 238171 w 247696"/>
              <a:gd name="connsiteY39" fmla="*/ 342900 h 347662"/>
              <a:gd name="connsiteX40" fmla="*/ 247696 w 247696"/>
              <a:gd name="connsiteY40" fmla="*/ 347662 h 347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47696" h="347662">
                <a:moveTo>
                  <a:pt x="159590" y="0"/>
                </a:moveTo>
                <a:cubicBezTo>
                  <a:pt x="155621" y="2381"/>
                  <a:pt x="151729" y="4895"/>
                  <a:pt x="147683" y="7143"/>
                </a:cubicBezTo>
                <a:cubicBezTo>
                  <a:pt x="144580" y="8867"/>
                  <a:pt x="141168" y="10025"/>
                  <a:pt x="138158" y="11906"/>
                </a:cubicBezTo>
                <a:cubicBezTo>
                  <a:pt x="118873" y="23960"/>
                  <a:pt x="137434" y="13792"/>
                  <a:pt x="121490" y="26193"/>
                </a:cubicBezTo>
                <a:cubicBezTo>
                  <a:pt x="116972" y="29707"/>
                  <a:pt x="111249" y="31670"/>
                  <a:pt x="107202" y="35718"/>
                </a:cubicBezTo>
                <a:cubicBezTo>
                  <a:pt x="102440" y="40481"/>
                  <a:pt x="98519" y="46270"/>
                  <a:pt x="92915" y="50006"/>
                </a:cubicBezTo>
                <a:cubicBezTo>
                  <a:pt x="88152" y="53181"/>
                  <a:pt x="82674" y="55484"/>
                  <a:pt x="78627" y="59531"/>
                </a:cubicBezTo>
                <a:cubicBezTo>
                  <a:pt x="76246" y="61912"/>
                  <a:pt x="74141" y="64607"/>
                  <a:pt x="71483" y="66675"/>
                </a:cubicBezTo>
                <a:cubicBezTo>
                  <a:pt x="66965" y="70189"/>
                  <a:pt x="61958" y="73025"/>
                  <a:pt x="57196" y="76200"/>
                </a:cubicBezTo>
                <a:lnTo>
                  <a:pt x="42908" y="85725"/>
                </a:lnTo>
                <a:lnTo>
                  <a:pt x="35765" y="90487"/>
                </a:lnTo>
                <a:lnTo>
                  <a:pt x="28621" y="95250"/>
                </a:lnTo>
                <a:cubicBezTo>
                  <a:pt x="27033" y="97631"/>
                  <a:pt x="25882" y="100369"/>
                  <a:pt x="23858" y="102393"/>
                </a:cubicBezTo>
                <a:cubicBezTo>
                  <a:pt x="21834" y="104417"/>
                  <a:pt x="18232" y="104729"/>
                  <a:pt x="16715" y="107156"/>
                </a:cubicBezTo>
                <a:cubicBezTo>
                  <a:pt x="14054" y="111413"/>
                  <a:pt x="13540" y="116681"/>
                  <a:pt x="11952" y="121443"/>
                </a:cubicBezTo>
                <a:cubicBezTo>
                  <a:pt x="11158" y="123824"/>
                  <a:pt x="10963" y="126499"/>
                  <a:pt x="9571" y="128587"/>
                </a:cubicBezTo>
                <a:lnTo>
                  <a:pt x="4808" y="135731"/>
                </a:lnTo>
                <a:cubicBezTo>
                  <a:pt x="3221" y="140493"/>
                  <a:pt x="-453" y="145023"/>
                  <a:pt x="46" y="150018"/>
                </a:cubicBezTo>
                <a:cubicBezTo>
                  <a:pt x="2927" y="178831"/>
                  <a:pt x="-96" y="166260"/>
                  <a:pt x="7190" y="188118"/>
                </a:cubicBezTo>
                <a:cubicBezTo>
                  <a:pt x="7984" y="190499"/>
                  <a:pt x="8179" y="193173"/>
                  <a:pt x="9571" y="195262"/>
                </a:cubicBezTo>
                <a:lnTo>
                  <a:pt x="19096" y="209550"/>
                </a:lnTo>
                <a:cubicBezTo>
                  <a:pt x="19890" y="211931"/>
                  <a:pt x="19909" y="214733"/>
                  <a:pt x="21477" y="216693"/>
                </a:cubicBezTo>
                <a:cubicBezTo>
                  <a:pt x="23265" y="218928"/>
                  <a:pt x="26422" y="219624"/>
                  <a:pt x="28621" y="221456"/>
                </a:cubicBezTo>
                <a:cubicBezTo>
                  <a:pt x="31208" y="223612"/>
                  <a:pt x="33178" y="226444"/>
                  <a:pt x="35765" y="228600"/>
                </a:cubicBezTo>
                <a:cubicBezTo>
                  <a:pt x="37963" y="230432"/>
                  <a:pt x="40710" y="231530"/>
                  <a:pt x="42908" y="233362"/>
                </a:cubicBezTo>
                <a:cubicBezTo>
                  <a:pt x="45495" y="235518"/>
                  <a:pt x="47108" y="238871"/>
                  <a:pt x="50052" y="240506"/>
                </a:cubicBezTo>
                <a:cubicBezTo>
                  <a:pt x="54441" y="242944"/>
                  <a:pt x="64340" y="245268"/>
                  <a:pt x="64340" y="245268"/>
                </a:cubicBezTo>
                <a:cubicBezTo>
                  <a:pt x="84805" y="258914"/>
                  <a:pt x="58915" y="242556"/>
                  <a:pt x="78627" y="252412"/>
                </a:cubicBezTo>
                <a:cubicBezTo>
                  <a:pt x="81187" y="253692"/>
                  <a:pt x="83156" y="256013"/>
                  <a:pt x="85771" y="257175"/>
                </a:cubicBezTo>
                <a:cubicBezTo>
                  <a:pt x="90358" y="259214"/>
                  <a:pt x="95296" y="260350"/>
                  <a:pt x="100058" y="261937"/>
                </a:cubicBezTo>
                <a:lnTo>
                  <a:pt x="107202" y="264318"/>
                </a:lnTo>
                <a:cubicBezTo>
                  <a:pt x="111965" y="267493"/>
                  <a:pt x="116060" y="272032"/>
                  <a:pt x="121490" y="273843"/>
                </a:cubicBezTo>
                <a:cubicBezTo>
                  <a:pt x="123871" y="274637"/>
                  <a:pt x="126439" y="275006"/>
                  <a:pt x="128633" y="276225"/>
                </a:cubicBezTo>
                <a:cubicBezTo>
                  <a:pt x="153190" y="289869"/>
                  <a:pt x="133903" y="282745"/>
                  <a:pt x="150065" y="288131"/>
                </a:cubicBezTo>
                <a:cubicBezTo>
                  <a:pt x="174769" y="304601"/>
                  <a:pt x="136528" y="279533"/>
                  <a:pt x="166733" y="297656"/>
                </a:cubicBezTo>
                <a:cubicBezTo>
                  <a:pt x="171641" y="300601"/>
                  <a:pt x="176258" y="304006"/>
                  <a:pt x="181021" y="307181"/>
                </a:cubicBezTo>
                <a:cubicBezTo>
                  <a:pt x="183402" y="308768"/>
                  <a:pt x="186141" y="309919"/>
                  <a:pt x="188165" y="311943"/>
                </a:cubicBezTo>
                <a:cubicBezTo>
                  <a:pt x="194330" y="318109"/>
                  <a:pt x="201048" y="325762"/>
                  <a:pt x="209596" y="328612"/>
                </a:cubicBezTo>
                <a:cubicBezTo>
                  <a:pt x="214358" y="330200"/>
                  <a:pt x="219706" y="330590"/>
                  <a:pt x="223883" y="333375"/>
                </a:cubicBezTo>
                <a:cubicBezTo>
                  <a:pt x="228646" y="336550"/>
                  <a:pt x="232741" y="341090"/>
                  <a:pt x="238171" y="342900"/>
                </a:cubicBezTo>
                <a:cubicBezTo>
                  <a:pt x="246380" y="345636"/>
                  <a:pt x="243540" y="343506"/>
                  <a:pt x="247696" y="347662"/>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7952955" y="4241676"/>
            <a:ext cx="157583" cy="347663"/>
          </a:xfrm>
          <a:custGeom>
            <a:avLst/>
            <a:gdLst>
              <a:gd name="connsiteX0" fmla="*/ 133770 w 157583"/>
              <a:gd name="connsiteY0" fmla="*/ 0 h 347663"/>
              <a:gd name="connsiteX1" fmla="*/ 109958 w 157583"/>
              <a:gd name="connsiteY1" fmla="*/ 19050 h 347663"/>
              <a:gd name="connsiteX2" fmla="*/ 95670 w 157583"/>
              <a:gd name="connsiteY2" fmla="*/ 23813 h 347663"/>
              <a:gd name="connsiteX3" fmla="*/ 67095 w 157583"/>
              <a:gd name="connsiteY3" fmla="*/ 42863 h 347663"/>
              <a:gd name="connsiteX4" fmla="*/ 48045 w 157583"/>
              <a:gd name="connsiteY4" fmla="*/ 71438 h 347663"/>
              <a:gd name="connsiteX5" fmla="*/ 33758 w 157583"/>
              <a:gd name="connsiteY5" fmla="*/ 85725 h 347663"/>
              <a:gd name="connsiteX6" fmla="*/ 28995 w 157583"/>
              <a:gd name="connsiteY6" fmla="*/ 100013 h 347663"/>
              <a:gd name="connsiteX7" fmla="*/ 9945 w 157583"/>
              <a:gd name="connsiteY7" fmla="*/ 128588 h 347663"/>
              <a:gd name="connsiteX8" fmla="*/ 420 w 157583"/>
              <a:gd name="connsiteY8" fmla="*/ 157163 h 347663"/>
              <a:gd name="connsiteX9" fmla="*/ 24233 w 157583"/>
              <a:gd name="connsiteY9" fmla="*/ 204788 h 347663"/>
              <a:gd name="connsiteX10" fmla="*/ 33758 w 157583"/>
              <a:gd name="connsiteY10" fmla="*/ 219075 h 347663"/>
              <a:gd name="connsiteX11" fmla="*/ 43283 w 157583"/>
              <a:gd name="connsiteY11" fmla="*/ 233363 h 347663"/>
              <a:gd name="connsiteX12" fmla="*/ 57570 w 157583"/>
              <a:gd name="connsiteY12" fmla="*/ 242888 h 347663"/>
              <a:gd name="connsiteX13" fmla="*/ 81383 w 157583"/>
              <a:gd name="connsiteY13" fmla="*/ 266700 h 347663"/>
              <a:gd name="connsiteX14" fmla="*/ 105195 w 157583"/>
              <a:gd name="connsiteY14" fmla="*/ 295275 h 347663"/>
              <a:gd name="connsiteX15" fmla="*/ 119483 w 157583"/>
              <a:gd name="connsiteY15" fmla="*/ 304800 h 347663"/>
              <a:gd name="connsiteX16" fmla="*/ 143295 w 157583"/>
              <a:gd name="connsiteY16" fmla="*/ 328613 h 347663"/>
              <a:gd name="connsiteX17" fmla="*/ 152820 w 157583"/>
              <a:gd name="connsiteY17" fmla="*/ 342900 h 347663"/>
              <a:gd name="connsiteX18" fmla="*/ 157583 w 157583"/>
              <a:gd name="connsiteY18" fmla="*/ 347663 h 347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7583" h="347663">
                <a:moveTo>
                  <a:pt x="133770" y="0"/>
                </a:moveTo>
                <a:cubicBezTo>
                  <a:pt x="125833" y="6350"/>
                  <a:pt x="118578" y="13663"/>
                  <a:pt x="109958" y="19050"/>
                </a:cubicBezTo>
                <a:cubicBezTo>
                  <a:pt x="105701" y="21711"/>
                  <a:pt x="99847" y="21028"/>
                  <a:pt x="95670" y="23813"/>
                </a:cubicBezTo>
                <a:cubicBezTo>
                  <a:pt x="59995" y="47596"/>
                  <a:pt x="101069" y="31538"/>
                  <a:pt x="67095" y="42863"/>
                </a:cubicBezTo>
                <a:cubicBezTo>
                  <a:pt x="21521" y="88437"/>
                  <a:pt x="75614" y="30085"/>
                  <a:pt x="48045" y="71438"/>
                </a:cubicBezTo>
                <a:cubicBezTo>
                  <a:pt x="44309" y="77042"/>
                  <a:pt x="38520" y="80963"/>
                  <a:pt x="33758" y="85725"/>
                </a:cubicBezTo>
                <a:cubicBezTo>
                  <a:pt x="32170" y="90488"/>
                  <a:pt x="31433" y="95624"/>
                  <a:pt x="28995" y="100013"/>
                </a:cubicBezTo>
                <a:cubicBezTo>
                  <a:pt x="23436" y="110020"/>
                  <a:pt x="9945" y="128588"/>
                  <a:pt x="9945" y="128588"/>
                </a:cubicBezTo>
                <a:cubicBezTo>
                  <a:pt x="6770" y="138113"/>
                  <a:pt x="-2015" y="147423"/>
                  <a:pt x="420" y="157163"/>
                </a:cubicBezTo>
                <a:cubicBezTo>
                  <a:pt x="7960" y="187318"/>
                  <a:pt x="1552" y="170767"/>
                  <a:pt x="24233" y="204788"/>
                </a:cubicBezTo>
                <a:lnTo>
                  <a:pt x="33758" y="219075"/>
                </a:lnTo>
                <a:cubicBezTo>
                  <a:pt x="36933" y="223838"/>
                  <a:pt x="38520" y="230188"/>
                  <a:pt x="43283" y="233363"/>
                </a:cubicBezTo>
                <a:lnTo>
                  <a:pt x="57570" y="242888"/>
                </a:lnTo>
                <a:cubicBezTo>
                  <a:pt x="75034" y="269083"/>
                  <a:pt x="57568" y="246854"/>
                  <a:pt x="81383" y="266700"/>
                </a:cubicBezTo>
                <a:cubicBezTo>
                  <a:pt x="128200" y="305715"/>
                  <a:pt x="67728" y="257810"/>
                  <a:pt x="105195" y="295275"/>
                </a:cubicBezTo>
                <a:cubicBezTo>
                  <a:pt x="109243" y="299322"/>
                  <a:pt x="114720" y="301625"/>
                  <a:pt x="119483" y="304800"/>
                </a:cubicBezTo>
                <a:cubicBezTo>
                  <a:pt x="144881" y="342898"/>
                  <a:pt x="111548" y="296866"/>
                  <a:pt x="143295" y="328613"/>
                </a:cubicBezTo>
                <a:cubicBezTo>
                  <a:pt x="147342" y="332660"/>
                  <a:pt x="149386" y="338321"/>
                  <a:pt x="152820" y="342900"/>
                </a:cubicBezTo>
                <a:cubicBezTo>
                  <a:pt x="154167" y="344696"/>
                  <a:pt x="155995" y="346075"/>
                  <a:pt x="157583" y="347663"/>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Arrow Connector 67"/>
          <p:cNvCxnSpPr>
            <a:stCxn id="63" idx="12"/>
          </p:cNvCxnSpPr>
          <p:nvPr/>
        </p:nvCxnSpPr>
        <p:spPr>
          <a:xfrm flipH="1" flipV="1">
            <a:off x="3275856" y="2116360"/>
            <a:ext cx="4575919" cy="6489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64" idx="34"/>
          </p:cNvCxnSpPr>
          <p:nvPr/>
        </p:nvCxnSpPr>
        <p:spPr>
          <a:xfrm flipH="1" flipV="1">
            <a:off x="3851920" y="2116360"/>
            <a:ext cx="4184799" cy="14919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61" idx="7"/>
          </p:cNvCxnSpPr>
          <p:nvPr/>
        </p:nvCxnSpPr>
        <p:spPr>
          <a:xfrm flipH="1" flipV="1">
            <a:off x="4355976" y="2116360"/>
            <a:ext cx="3614974" cy="2277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65" idx="13"/>
          </p:cNvCxnSpPr>
          <p:nvPr/>
        </p:nvCxnSpPr>
        <p:spPr>
          <a:xfrm flipH="1" flipV="1">
            <a:off x="5004048" y="2116360"/>
            <a:ext cx="2973140" cy="29039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99592" y="1340768"/>
            <a:ext cx="1858652" cy="369332"/>
          </a:xfrm>
          <a:prstGeom prst="rect">
            <a:avLst/>
          </a:prstGeom>
          <a:noFill/>
        </p:spPr>
        <p:txBody>
          <a:bodyPr wrap="none" rtlCol="0">
            <a:spAutoFit/>
          </a:bodyPr>
          <a:lstStyle/>
          <a:p>
            <a:r>
              <a:rPr lang="en-US" dirty="0" smtClean="0">
                <a:solidFill>
                  <a:srgbClr val="0000FF"/>
                </a:solidFill>
              </a:rPr>
              <a:t>k-</a:t>
            </a:r>
            <a:r>
              <a:rPr lang="en-US" dirty="0" err="1" smtClean="0">
                <a:solidFill>
                  <a:srgbClr val="0000FF"/>
                </a:solidFill>
              </a:rPr>
              <a:t>mer</a:t>
            </a:r>
            <a:r>
              <a:rPr lang="en-US" dirty="0" smtClean="0"/>
              <a:t> or </a:t>
            </a:r>
            <a:r>
              <a:rPr lang="en-US" dirty="0" smtClean="0">
                <a:solidFill>
                  <a:srgbClr val="0000FF"/>
                </a:solidFill>
              </a:rPr>
              <a:t>12-mer </a:t>
            </a:r>
            <a:endParaRPr lang="en-US" dirty="0">
              <a:solidFill>
                <a:srgbClr val="0000FF"/>
              </a:solidFill>
            </a:endParaRPr>
          </a:p>
        </p:txBody>
      </p:sp>
      <p:sp>
        <p:nvSpPr>
          <p:cNvPr id="14" name="TextBox 13"/>
          <p:cNvSpPr txBox="1"/>
          <p:nvPr/>
        </p:nvSpPr>
        <p:spPr>
          <a:xfrm>
            <a:off x="3255625" y="1196752"/>
            <a:ext cx="3281630" cy="646331"/>
          </a:xfrm>
          <a:prstGeom prst="rect">
            <a:avLst/>
          </a:prstGeom>
          <a:noFill/>
        </p:spPr>
        <p:txBody>
          <a:bodyPr wrap="none" rtlCol="0">
            <a:spAutoFit/>
          </a:bodyPr>
          <a:lstStyle/>
          <a:p>
            <a:r>
              <a:rPr lang="en-US" dirty="0" smtClean="0">
                <a:solidFill>
                  <a:srgbClr val="0000FF"/>
                </a:solidFill>
              </a:rPr>
              <a:t>Location list—where the k-</a:t>
            </a:r>
            <a:r>
              <a:rPr lang="en-US" dirty="0" err="1" smtClean="0">
                <a:solidFill>
                  <a:srgbClr val="0000FF"/>
                </a:solidFill>
              </a:rPr>
              <a:t>mer</a:t>
            </a:r>
            <a:endParaRPr lang="en-US" dirty="0" smtClean="0">
              <a:solidFill>
                <a:srgbClr val="0000FF"/>
              </a:solidFill>
            </a:endParaRPr>
          </a:p>
          <a:p>
            <a:r>
              <a:rPr lang="en-US" dirty="0" smtClean="0">
                <a:solidFill>
                  <a:srgbClr val="0000FF"/>
                </a:solidFill>
              </a:rPr>
              <a:t> occurs in reference gnome</a:t>
            </a:r>
            <a:endParaRPr lang="en-US" dirty="0">
              <a:solidFill>
                <a:srgbClr val="0000FF"/>
              </a:solidFill>
            </a:endParaRPr>
          </a:p>
        </p:txBody>
      </p:sp>
      <p:sp>
        <p:nvSpPr>
          <p:cNvPr id="40" name="Rectangle 39"/>
          <p:cNvSpPr/>
          <p:nvPr/>
        </p:nvSpPr>
        <p:spPr>
          <a:xfrm>
            <a:off x="611560" y="1772816"/>
            <a:ext cx="2232248" cy="432048"/>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5148064" y="5805264"/>
            <a:ext cx="2976596" cy="461665"/>
          </a:xfrm>
          <a:prstGeom prst="rect">
            <a:avLst/>
          </a:prstGeom>
          <a:ln>
            <a:solidFill>
              <a:srgbClr val="FF1919"/>
            </a:solidFill>
          </a:ln>
        </p:spPr>
        <p:style>
          <a:lnRef idx="2">
            <a:schemeClr val="dk1"/>
          </a:lnRef>
          <a:fillRef idx="1">
            <a:schemeClr val="lt1"/>
          </a:fillRef>
          <a:effectRef idx="0">
            <a:schemeClr val="dk1"/>
          </a:effectRef>
          <a:fontRef idx="minor">
            <a:schemeClr val="dk1"/>
          </a:fontRef>
        </p:style>
        <p:txBody>
          <a:bodyPr wrap="none" rtlCol="0">
            <a:spAutoFit/>
          </a:bodyPr>
          <a:lstStyle/>
          <a:p>
            <a:r>
              <a:rPr lang="en-US" sz="2400" dirty="0" smtClean="0">
                <a:solidFill>
                  <a:srgbClr val="0000FF"/>
                </a:solidFill>
              </a:rPr>
              <a:t>Once for a reference</a:t>
            </a:r>
            <a:endParaRPr lang="en-US" sz="2400" dirty="0">
              <a:solidFill>
                <a:srgbClr val="0000FF"/>
              </a:solidFill>
            </a:endParaRPr>
          </a:p>
        </p:txBody>
      </p:sp>
    </p:spTree>
    <p:extLst>
      <p:ext uri="{BB962C8B-B14F-4D97-AF65-F5344CB8AC3E}">
        <p14:creationId xmlns:p14="http://schemas.microsoft.com/office/powerpoint/2010/main" val="50733208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childTnLst>
                          </p:cTn>
                        </p:par>
                        <p:par>
                          <p:cTn id="35" fill="hold">
                            <p:stCondLst>
                              <p:cond delay="0"/>
                            </p:stCondLst>
                            <p:childTnLst>
                              <p:par>
                                <p:cTn id="36" presetID="22" presetClass="entr" presetSubtype="4"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down)">
                                      <p:cBhvr>
                                        <p:cTn id="38" dur="500"/>
                                        <p:tgtEl>
                                          <p:spTgt spid="63"/>
                                        </p:tgtEl>
                                      </p:cBhvr>
                                    </p:animEffect>
                                  </p:childTnLst>
                                </p:cTn>
                              </p:par>
                            </p:childTnLst>
                          </p:cTn>
                        </p:par>
                        <p:par>
                          <p:cTn id="39" fill="hold">
                            <p:stCondLst>
                              <p:cond delay="500"/>
                            </p:stCondLst>
                            <p:childTnLst>
                              <p:par>
                                <p:cTn id="40" presetID="22" presetClass="entr" presetSubtype="4" fill="hold" nodeType="afterEffect">
                                  <p:stCondLst>
                                    <p:cond delay="0"/>
                                  </p:stCondLst>
                                  <p:childTnLst>
                                    <p:set>
                                      <p:cBhvr>
                                        <p:cTn id="41" dur="1" fill="hold">
                                          <p:stCondLst>
                                            <p:cond delay="0"/>
                                          </p:stCondLst>
                                        </p:cTn>
                                        <p:tgtEl>
                                          <p:spTgt spid="68"/>
                                        </p:tgtEl>
                                        <p:attrNameLst>
                                          <p:attrName>style.visibility</p:attrName>
                                        </p:attrNameLst>
                                      </p:cBhvr>
                                      <p:to>
                                        <p:strVal val="visible"/>
                                      </p:to>
                                    </p:set>
                                    <p:animEffect transition="in" filter="wipe(down)">
                                      <p:cBhvr>
                                        <p:cTn id="42" dur="500"/>
                                        <p:tgtEl>
                                          <p:spTgt spid="68"/>
                                        </p:tgtEl>
                                      </p:cBhvr>
                                    </p:animEffect>
                                  </p:childTnLst>
                                </p:cTn>
                              </p:par>
                            </p:childTnLst>
                          </p:cTn>
                        </p:par>
                        <p:par>
                          <p:cTn id="43" fill="hold">
                            <p:stCondLst>
                              <p:cond delay="1000"/>
                            </p:stCondLst>
                            <p:childTnLst>
                              <p:par>
                                <p:cTn id="44" presetID="22" presetClass="entr" presetSubtype="4" fill="hold" grpId="0" nodeType="afterEffect">
                                  <p:stCondLst>
                                    <p:cond delay="0"/>
                                  </p:stCondLst>
                                  <p:childTnLst>
                                    <p:set>
                                      <p:cBhvr>
                                        <p:cTn id="45" dur="1" fill="hold">
                                          <p:stCondLst>
                                            <p:cond delay="0"/>
                                          </p:stCondLst>
                                        </p:cTn>
                                        <p:tgtEl>
                                          <p:spTgt spid="64"/>
                                        </p:tgtEl>
                                        <p:attrNameLst>
                                          <p:attrName>style.visibility</p:attrName>
                                        </p:attrNameLst>
                                      </p:cBhvr>
                                      <p:to>
                                        <p:strVal val="visible"/>
                                      </p:to>
                                    </p:set>
                                    <p:animEffect transition="in" filter="wipe(down)">
                                      <p:cBhvr>
                                        <p:cTn id="46" dur="500"/>
                                        <p:tgtEl>
                                          <p:spTgt spid="64"/>
                                        </p:tgtEl>
                                      </p:cBhvr>
                                    </p:animEffect>
                                  </p:childTnLst>
                                </p:cTn>
                              </p:par>
                            </p:childTnLst>
                          </p:cTn>
                        </p:par>
                        <p:par>
                          <p:cTn id="47" fill="hold">
                            <p:stCondLst>
                              <p:cond delay="1500"/>
                            </p:stCondLst>
                            <p:childTnLst>
                              <p:par>
                                <p:cTn id="48" presetID="22" presetClass="entr" presetSubtype="4" fill="hold" nodeType="afterEffect">
                                  <p:stCondLst>
                                    <p:cond delay="0"/>
                                  </p:stCondLst>
                                  <p:childTnLst>
                                    <p:set>
                                      <p:cBhvr>
                                        <p:cTn id="49" dur="1" fill="hold">
                                          <p:stCondLst>
                                            <p:cond delay="0"/>
                                          </p:stCondLst>
                                        </p:cTn>
                                        <p:tgtEl>
                                          <p:spTgt spid="70"/>
                                        </p:tgtEl>
                                        <p:attrNameLst>
                                          <p:attrName>style.visibility</p:attrName>
                                        </p:attrNameLst>
                                      </p:cBhvr>
                                      <p:to>
                                        <p:strVal val="visible"/>
                                      </p:to>
                                    </p:set>
                                    <p:animEffect transition="in" filter="wipe(down)">
                                      <p:cBhvr>
                                        <p:cTn id="50" dur="500"/>
                                        <p:tgtEl>
                                          <p:spTgt spid="70"/>
                                        </p:tgtEl>
                                      </p:cBhvr>
                                    </p:animEffect>
                                  </p:childTnLst>
                                </p:cTn>
                              </p:par>
                            </p:childTnLst>
                          </p:cTn>
                        </p:par>
                        <p:par>
                          <p:cTn id="51" fill="hold">
                            <p:stCondLst>
                              <p:cond delay="2000"/>
                            </p:stCondLst>
                            <p:childTnLst>
                              <p:par>
                                <p:cTn id="52" presetID="22" presetClass="entr" presetSubtype="4" fill="hold" grpId="0" nodeType="after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down)">
                                      <p:cBhvr>
                                        <p:cTn id="54" dur="500"/>
                                        <p:tgtEl>
                                          <p:spTgt spid="66"/>
                                        </p:tgtEl>
                                      </p:cBhvr>
                                    </p:animEffect>
                                  </p:childTnLst>
                                </p:cTn>
                              </p:par>
                            </p:childTnLst>
                          </p:cTn>
                        </p:par>
                        <p:par>
                          <p:cTn id="55" fill="hold">
                            <p:stCondLst>
                              <p:cond delay="2500"/>
                            </p:stCondLst>
                            <p:childTnLst>
                              <p:par>
                                <p:cTn id="56" presetID="22" presetClass="entr" presetSubtype="4" fill="hold"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down)">
                                      <p:cBhvr>
                                        <p:cTn id="58" dur="500"/>
                                        <p:tgtEl>
                                          <p:spTgt spid="72"/>
                                        </p:tgtEl>
                                      </p:cBhvr>
                                    </p:animEffect>
                                  </p:childTnLst>
                                </p:cTn>
                              </p:par>
                            </p:childTnLst>
                          </p:cTn>
                        </p:par>
                        <p:par>
                          <p:cTn id="59" fill="hold">
                            <p:stCondLst>
                              <p:cond delay="3000"/>
                            </p:stCondLst>
                            <p:childTnLst>
                              <p:par>
                                <p:cTn id="60" presetID="22" presetClass="entr" presetSubtype="4" fill="hold" grpId="0" nodeType="after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wipe(down)">
                                      <p:cBhvr>
                                        <p:cTn id="62" dur="500"/>
                                        <p:tgtEl>
                                          <p:spTgt spid="65"/>
                                        </p:tgtEl>
                                      </p:cBhvr>
                                    </p:animEffect>
                                  </p:childTnLst>
                                </p:cTn>
                              </p:par>
                            </p:childTnLst>
                          </p:cTn>
                        </p:par>
                        <p:par>
                          <p:cTn id="63" fill="hold">
                            <p:stCondLst>
                              <p:cond delay="3500"/>
                            </p:stCondLst>
                            <p:childTnLst>
                              <p:par>
                                <p:cTn id="64" presetID="22" presetClass="entr" presetSubtype="4" fill="hold" nodeType="afterEffect">
                                  <p:stCondLst>
                                    <p:cond delay="0"/>
                                  </p:stCondLst>
                                  <p:childTnLst>
                                    <p:set>
                                      <p:cBhvr>
                                        <p:cTn id="65" dur="1" fill="hold">
                                          <p:stCondLst>
                                            <p:cond delay="0"/>
                                          </p:stCondLst>
                                        </p:cTn>
                                        <p:tgtEl>
                                          <p:spTgt spid="74"/>
                                        </p:tgtEl>
                                        <p:attrNameLst>
                                          <p:attrName>style.visibility</p:attrName>
                                        </p:attrNameLst>
                                      </p:cBhvr>
                                      <p:to>
                                        <p:strVal val="visible"/>
                                      </p:to>
                                    </p:set>
                                    <p:animEffect transition="in" filter="wipe(down)">
                                      <p:cBhvr>
                                        <p:cTn id="66" dur="500"/>
                                        <p:tgtEl>
                                          <p:spTgt spid="74"/>
                                        </p:tgtEl>
                                      </p:cBhvr>
                                    </p:animEffect>
                                  </p:childTnLst>
                                </p:cTn>
                              </p:par>
                            </p:childTnLst>
                          </p:cTn>
                        </p:par>
                        <p:par>
                          <p:cTn id="67" fill="hold">
                            <p:stCondLst>
                              <p:cond delay="4000"/>
                            </p:stCondLst>
                            <p:childTnLst>
                              <p:par>
                                <p:cTn id="68" presetID="1" presetClass="entr" presetSubtype="0" fill="hold" nodeType="afterEffect">
                                  <p:stCondLst>
                                    <p:cond delay="0"/>
                                  </p:stCondLst>
                                  <p:childTnLst>
                                    <p:set>
                                      <p:cBhvr>
                                        <p:cTn id="69" dur="1" fill="hold">
                                          <p:stCondLst>
                                            <p:cond delay="0"/>
                                          </p:stCondLst>
                                        </p:cTn>
                                        <p:tgtEl>
                                          <p:spTgt spid="5"/>
                                        </p:tgtEl>
                                        <p:attrNameLst>
                                          <p:attrName>style.visibility</p:attrName>
                                        </p:attrNameLst>
                                      </p:cBhvr>
                                      <p:to>
                                        <p:strVal val="visible"/>
                                      </p:to>
                                    </p:set>
                                  </p:childTnLst>
                                </p:cTn>
                              </p:par>
                            </p:childTnLst>
                          </p:cTn>
                        </p:par>
                        <p:par>
                          <p:cTn id="70" fill="hold">
                            <p:stCondLst>
                              <p:cond delay="4000"/>
                            </p:stCondLst>
                            <p:childTnLst>
                              <p:par>
                                <p:cTn id="71" presetID="1" presetClass="entr" presetSubtype="0" fill="hold" nodeType="afterEffect">
                                  <p:stCondLst>
                                    <p:cond delay="0"/>
                                  </p:stCondLst>
                                  <p:childTnLst>
                                    <p:set>
                                      <p:cBhvr>
                                        <p:cTn id="72" dur="1" fill="hold">
                                          <p:stCondLst>
                                            <p:cond delay="0"/>
                                          </p:stCondLst>
                                        </p:cTn>
                                        <p:tgtEl>
                                          <p:spTgt spid="1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1"/>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40"/>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8" grpId="0" animBg="1"/>
      <p:bldP spid="19" grpId="0" animBg="1"/>
      <p:bldP spid="20" grpId="0" animBg="1"/>
      <p:bldP spid="37" grpId="0" animBg="1"/>
      <p:bldP spid="38" grpId="0" animBg="1"/>
      <p:bldP spid="39" grpId="0" animBg="1"/>
      <p:bldP spid="54" grpId="0" animBg="1"/>
      <p:bldP spid="61" grpId="0" animBg="1"/>
      <p:bldP spid="62" grpId="0"/>
      <p:bldP spid="63" grpId="0" animBg="1"/>
      <p:bldP spid="64" grpId="0" animBg="1"/>
      <p:bldP spid="65" grpId="0" animBg="1"/>
      <p:bldP spid="66" grpId="0" animBg="1"/>
      <p:bldP spid="10" grpId="0"/>
      <p:bldP spid="14" grpId="0"/>
      <p:bldP spid="40" grpId="0" animBg="1"/>
      <p:bldP spid="40" grpId="1" animBg="1"/>
      <p:bldP spid="1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lnSpc>
                <a:spcPct val="120000"/>
              </a:lnSpc>
            </a:pPr>
            <a:r>
              <a:rPr lang="en-US" sz="3200" dirty="0" smtClean="0"/>
              <a:t>Read Mapping and </a:t>
            </a:r>
            <a:r>
              <a:rPr lang="en-US" sz="3200" dirty="0"/>
              <a:t>i</a:t>
            </a:r>
            <a:r>
              <a:rPr lang="en-US" sz="3200" dirty="0" smtClean="0"/>
              <a:t>ts Challenges</a:t>
            </a:r>
          </a:p>
          <a:p>
            <a:pPr>
              <a:lnSpc>
                <a:spcPct val="120000"/>
              </a:lnSpc>
            </a:pPr>
            <a:r>
              <a:rPr lang="en-US" sz="3200" dirty="0" smtClean="0">
                <a:solidFill>
                  <a:srgbClr val="0000FF"/>
                </a:solidFill>
              </a:rPr>
              <a:t>Hash Table-Based Mappers</a:t>
            </a:r>
          </a:p>
          <a:p>
            <a:pPr lvl="1">
              <a:lnSpc>
                <a:spcPct val="120000"/>
              </a:lnSpc>
            </a:pPr>
            <a:r>
              <a:rPr lang="en-US" sz="2800" dirty="0" smtClean="0">
                <a:solidFill>
                  <a:srgbClr val="000000"/>
                </a:solidFill>
              </a:rPr>
              <a:t>Preprocess the reference into a </a:t>
            </a:r>
            <a:r>
              <a:rPr lang="en-US" sz="2800" i="1" dirty="0" smtClean="0">
                <a:solidFill>
                  <a:srgbClr val="000000"/>
                </a:solidFill>
              </a:rPr>
              <a:t>Hash Table</a:t>
            </a:r>
          </a:p>
          <a:p>
            <a:pPr lvl="1">
              <a:lnSpc>
                <a:spcPct val="120000"/>
              </a:lnSpc>
            </a:pPr>
            <a:r>
              <a:rPr lang="en-US" sz="2800" dirty="0" smtClean="0">
                <a:solidFill>
                  <a:srgbClr val="0000FF"/>
                </a:solidFill>
              </a:rPr>
              <a:t>Use </a:t>
            </a:r>
            <a:r>
              <a:rPr lang="en-US" sz="2800" i="1" dirty="0" smtClean="0">
                <a:solidFill>
                  <a:srgbClr val="0000FF"/>
                </a:solidFill>
              </a:rPr>
              <a:t>Hash Table </a:t>
            </a:r>
            <a:r>
              <a:rPr lang="en-US" sz="2800" dirty="0" smtClean="0">
                <a:solidFill>
                  <a:srgbClr val="0000FF"/>
                </a:solidFill>
              </a:rPr>
              <a:t>to map reads</a:t>
            </a:r>
          </a:p>
          <a:p>
            <a:pPr>
              <a:lnSpc>
                <a:spcPct val="120000"/>
              </a:lnSpc>
            </a:pPr>
            <a:r>
              <a:rPr lang="en-US" sz="3200" dirty="0" smtClean="0"/>
              <a:t>Problem and Goal</a:t>
            </a:r>
            <a:endParaRPr lang="en-US" sz="3200" dirty="0"/>
          </a:p>
          <a:p>
            <a:pPr>
              <a:lnSpc>
                <a:spcPct val="120000"/>
              </a:lnSpc>
            </a:pPr>
            <a:r>
              <a:rPr lang="en-US" sz="3200" dirty="0" smtClean="0"/>
              <a:t>Key Observations</a:t>
            </a:r>
          </a:p>
          <a:p>
            <a:pPr>
              <a:lnSpc>
                <a:spcPct val="120000"/>
              </a:lnSpc>
            </a:pPr>
            <a:r>
              <a:rPr lang="en-US" sz="3200" dirty="0" smtClean="0"/>
              <a:t>Mechanisms</a:t>
            </a:r>
          </a:p>
          <a:p>
            <a:pPr>
              <a:lnSpc>
                <a:spcPct val="120000"/>
              </a:lnSpc>
            </a:pPr>
            <a:r>
              <a:rPr lang="en-US" sz="3200" dirty="0" smtClean="0"/>
              <a:t>Results</a:t>
            </a:r>
            <a:endParaRPr lang="en-US" sz="32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a:t>
            </a:fld>
            <a:endParaRPr lang="en-US" altLang="en-US"/>
          </a:p>
        </p:txBody>
      </p:sp>
    </p:spTree>
    <p:extLst>
      <p:ext uri="{BB962C8B-B14F-4D97-AF65-F5344CB8AC3E}">
        <p14:creationId xmlns:p14="http://schemas.microsoft.com/office/powerpoint/2010/main" val="196186341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ontent Placeholder 2"/>
          <p:cNvSpPr txBox="1">
            <a:spLocks/>
          </p:cNvSpPr>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a:lstStyle>
          <a:p>
            <a:endParaRPr lang="en-US" dirty="0"/>
          </a:p>
        </p:txBody>
      </p:sp>
      <p:sp>
        <p:nvSpPr>
          <p:cNvPr id="72" name="矩形 71"/>
          <p:cNvSpPr/>
          <p:nvPr/>
        </p:nvSpPr>
        <p:spPr>
          <a:xfrm>
            <a:off x="4038600" y="3096238"/>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12</a:t>
            </a:r>
            <a:endParaRPr lang="en-US" dirty="0">
              <a:solidFill>
                <a:schemeClr val="accent4"/>
              </a:solidFill>
            </a:endParaRPr>
          </a:p>
        </p:txBody>
      </p:sp>
      <p:sp>
        <p:nvSpPr>
          <p:cNvPr id="2" name="标题 1"/>
          <p:cNvSpPr>
            <a:spLocks noGrp="1"/>
          </p:cNvSpPr>
          <p:nvPr>
            <p:ph type="title"/>
          </p:nvPr>
        </p:nvSpPr>
        <p:spPr/>
        <p:txBody>
          <a:bodyPr/>
          <a:lstStyle/>
          <a:p>
            <a:r>
              <a:rPr lang="en-US" dirty="0"/>
              <a:t>Hash Table-Based </a:t>
            </a:r>
            <a:r>
              <a:rPr lang="en-US" dirty="0" smtClean="0"/>
              <a:t>Mappers </a:t>
            </a:r>
            <a:r>
              <a:rPr lang="en-US" sz="2400" dirty="0"/>
              <a:t>[</a:t>
            </a:r>
            <a:r>
              <a:rPr lang="en-US" sz="2400" dirty="0" err="1"/>
              <a:t>Alkan</a:t>
            </a:r>
            <a:r>
              <a:rPr lang="en-US" sz="2400" dirty="0"/>
              <a:t>+ NG’09]</a:t>
            </a:r>
            <a:endParaRPr lang="en-US" dirty="0"/>
          </a:p>
        </p:txBody>
      </p:sp>
      <p:graphicFrame>
        <p:nvGraphicFramePr>
          <p:cNvPr id="53" name="内容占位符 52"/>
          <p:cNvGraphicFramePr>
            <a:graphicFrameLocks noGrp="1"/>
          </p:cNvGraphicFramePr>
          <p:nvPr>
            <p:ph idx="1"/>
            <p:extLst>
              <p:ext uri="{D42A27DB-BD31-4B8C-83A1-F6EECF244321}">
                <p14:modId xmlns:p14="http://schemas.microsoft.com/office/powerpoint/2010/main" val="984535674"/>
              </p:ext>
            </p:extLst>
          </p:nvPr>
        </p:nvGraphicFramePr>
        <p:xfrm>
          <a:off x="2524565" y="4289187"/>
          <a:ext cx="1615388" cy="213360"/>
        </p:xfrm>
        <a:graphic>
          <a:graphicData uri="http://schemas.openxmlformats.org/drawingml/2006/table">
            <a:tbl>
              <a:tblPr firstRow="1" bandRow="1">
                <a:tableStyleId>{5C22544A-7EE6-4342-B048-85BDC9FD1C3A}</a:tableStyleId>
              </a:tblPr>
              <a:tblGrid>
                <a:gridCol w="403847"/>
                <a:gridCol w="403847"/>
                <a:gridCol w="403847"/>
                <a:gridCol w="403847"/>
              </a:tblGrid>
              <a:tr h="181213">
                <a:tc>
                  <a:txBody>
                    <a:bodyPr/>
                    <a:lstStyle/>
                    <a:p>
                      <a:r>
                        <a:rPr lang="en-US" sz="800" b="0" dirty="0" smtClean="0">
                          <a:solidFill>
                            <a:schemeClr val="accent1">
                              <a:lumMod val="75000"/>
                            </a:schemeClr>
                          </a:solidFill>
                        </a:rPr>
                        <a:t>12</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324</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557</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940</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81"/>
          <p:cNvSpPr/>
          <p:nvPr/>
        </p:nvSpPr>
        <p:spPr>
          <a:xfrm>
            <a:off x="353145" y="1196752"/>
            <a:ext cx="5530120"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r>
              <a:rPr lang="en-US" sz="2000" dirty="0" smtClean="0">
                <a:solidFill>
                  <a:schemeClr val="accent1">
                    <a:lumMod val="50000"/>
                  </a:schemeClr>
                </a:solidFill>
              </a:rPr>
              <a:t>CCCCCCCCCCCC</a:t>
            </a:r>
            <a:r>
              <a:rPr lang="en-US" sz="2000" dirty="0" smtClean="0">
                <a:solidFill>
                  <a:schemeClr val="accent6"/>
                </a:solidFill>
              </a:rPr>
              <a:t>TTTTTTTTTTT</a:t>
            </a:r>
            <a:endParaRPr lang="en-US" sz="2000" dirty="0">
              <a:ln>
                <a:solidFill>
                  <a:schemeClr val="accent2"/>
                </a:solidFill>
              </a:ln>
              <a:solidFill>
                <a:schemeClr val="accent6"/>
              </a:solidFill>
            </a:endParaRPr>
          </a:p>
        </p:txBody>
      </p:sp>
      <p:sp>
        <p:nvSpPr>
          <p:cNvPr id="7" name="Rectangle 85"/>
          <p:cNvSpPr/>
          <p:nvPr/>
        </p:nvSpPr>
        <p:spPr>
          <a:xfrm>
            <a:off x="983621" y="2086305"/>
            <a:ext cx="1906831"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1">
                    <a:lumMod val="50000"/>
                  </a:schemeClr>
                </a:solidFill>
              </a:rPr>
              <a:t>CCCCCCCCCCCC</a:t>
            </a:r>
            <a:endParaRPr lang="en-US" sz="2000" dirty="0">
              <a:ln>
                <a:solidFill>
                  <a:schemeClr val="accent2"/>
                </a:solidFill>
              </a:ln>
              <a:solidFill>
                <a:schemeClr val="accent1">
                  <a:lumMod val="50000"/>
                </a:schemeClr>
              </a:solidFill>
            </a:endParaRPr>
          </a:p>
        </p:txBody>
      </p:sp>
      <p:sp>
        <p:nvSpPr>
          <p:cNvPr id="8" name="Rectangle 86"/>
          <p:cNvSpPr/>
          <p:nvPr/>
        </p:nvSpPr>
        <p:spPr>
          <a:xfrm>
            <a:off x="1763688" y="1965903"/>
            <a:ext cx="1820157"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6"/>
                </a:solidFill>
              </a:rPr>
              <a:t>TTTTTTTTTTTT</a:t>
            </a:r>
            <a:endParaRPr lang="en-US" sz="2000" dirty="0">
              <a:ln>
                <a:solidFill>
                  <a:schemeClr val="accent2"/>
                </a:solidFill>
              </a:ln>
              <a:solidFill>
                <a:schemeClr val="accent6"/>
              </a:solidFill>
            </a:endParaRPr>
          </a:p>
        </p:txBody>
      </p:sp>
      <p:sp>
        <p:nvSpPr>
          <p:cNvPr id="9" name="Down Arrow 88"/>
          <p:cNvSpPr/>
          <p:nvPr/>
        </p:nvSpPr>
        <p:spPr>
          <a:xfrm>
            <a:off x="1157062" y="1589025"/>
            <a:ext cx="693393" cy="30777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6" name="Rectangle 95"/>
          <p:cNvSpPr/>
          <p:nvPr/>
        </p:nvSpPr>
        <p:spPr>
          <a:xfrm>
            <a:off x="5829529" y="2830680"/>
            <a:ext cx="2258027" cy="907048"/>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tx2">
                    <a:lumMod val="75000"/>
                  </a:schemeClr>
                </a:solidFill>
              </a:rPr>
              <a:t>Reference Genome</a:t>
            </a:r>
          </a:p>
        </p:txBody>
      </p:sp>
      <p:sp>
        <p:nvSpPr>
          <p:cNvPr id="23" name="Down Arrow 102"/>
          <p:cNvSpPr/>
          <p:nvPr/>
        </p:nvSpPr>
        <p:spPr>
          <a:xfrm>
            <a:off x="1230402" y="2604697"/>
            <a:ext cx="511398" cy="296873"/>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103"/>
          <p:cNvSpPr/>
          <p:nvPr/>
        </p:nvSpPr>
        <p:spPr>
          <a:xfrm>
            <a:off x="594180" y="2993782"/>
            <a:ext cx="1765224" cy="976956"/>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rgbClr val="FF0000"/>
                </a:solidFill>
              </a:rPr>
              <a:t>Hash Table (HT)</a:t>
            </a:r>
          </a:p>
        </p:txBody>
      </p:sp>
      <p:sp>
        <p:nvSpPr>
          <p:cNvPr id="25" name="Down Arrow 104"/>
          <p:cNvSpPr/>
          <p:nvPr/>
        </p:nvSpPr>
        <p:spPr>
          <a:xfrm rot="16200000">
            <a:off x="4905401" y="3028904"/>
            <a:ext cx="511398" cy="54999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6300192" y="1412776"/>
            <a:ext cx="889859" cy="523220"/>
          </a:xfrm>
          <a:prstGeom prst="rect">
            <a:avLst/>
          </a:prstGeom>
          <a:noFill/>
        </p:spPr>
        <p:txBody>
          <a:bodyPr wrap="none" rtlCol="0">
            <a:spAutoFit/>
          </a:bodyPr>
          <a:lstStyle/>
          <a:p>
            <a:r>
              <a:rPr lang="en-US" sz="2800" dirty="0" smtClean="0"/>
              <a:t>read</a:t>
            </a:r>
            <a:endParaRPr lang="en-US" sz="2800" dirty="0"/>
          </a:p>
        </p:txBody>
      </p:sp>
      <p:sp>
        <p:nvSpPr>
          <p:cNvPr id="36" name="TextBox 35"/>
          <p:cNvSpPr txBox="1"/>
          <p:nvPr/>
        </p:nvSpPr>
        <p:spPr>
          <a:xfrm>
            <a:off x="4010283" y="1839209"/>
            <a:ext cx="1258230" cy="523220"/>
          </a:xfrm>
          <a:prstGeom prst="rect">
            <a:avLst/>
          </a:prstGeom>
          <a:noFill/>
        </p:spPr>
        <p:txBody>
          <a:bodyPr wrap="none" rtlCol="0">
            <a:spAutoFit/>
          </a:bodyPr>
          <a:lstStyle/>
          <a:p>
            <a:r>
              <a:rPr lang="en-US" sz="2800" dirty="0" smtClean="0"/>
              <a:t>k-</a:t>
            </a:r>
            <a:r>
              <a:rPr lang="en-US" sz="2800" dirty="0" err="1" smtClean="0"/>
              <a:t>mers</a:t>
            </a:r>
            <a:endParaRPr lang="en-US" sz="2800" dirty="0"/>
          </a:p>
        </p:txBody>
      </p:sp>
      <p:cxnSp>
        <p:nvCxnSpPr>
          <p:cNvPr id="39" name="Straight Arrow Connector 257"/>
          <p:cNvCxnSpPr>
            <a:endCxn id="5" idx="3"/>
          </p:cNvCxnSpPr>
          <p:nvPr/>
        </p:nvCxnSpPr>
        <p:spPr>
          <a:xfrm flipH="1">
            <a:off x="5883265" y="1331531"/>
            <a:ext cx="41692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259"/>
          <p:cNvCxnSpPr>
            <a:stCxn id="36" idx="1"/>
            <a:endCxn id="8" idx="3"/>
          </p:cNvCxnSpPr>
          <p:nvPr/>
        </p:nvCxnSpPr>
        <p:spPr>
          <a:xfrm flipH="1" flipV="1">
            <a:off x="3583845" y="2100682"/>
            <a:ext cx="426438" cy="13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Rectangle 84"/>
          <p:cNvSpPr/>
          <p:nvPr/>
        </p:nvSpPr>
        <p:spPr>
          <a:xfrm>
            <a:off x="210190" y="4262784"/>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endParaRPr lang="en-US" sz="2000" dirty="0">
              <a:ln>
                <a:solidFill>
                  <a:schemeClr val="accent2"/>
                </a:solidFill>
              </a:ln>
              <a:solidFill>
                <a:srgbClr val="C00000"/>
              </a:solidFill>
            </a:endParaRPr>
          </a:p>
        </p:txBody>
      </p:sp>
      <p:sp>
        <p:nvSpPr>
          <p:cNvPr id="49" name="Rectangle 85"/>
          <p:cNvSpPr/>
          <p:nvPr/>
        </p:nvSpPr>
        <p:spPr>
          <a:xfrm>
            <a:off x="210190" y="4688561"/>
            <a:ext cx="2073543" cy="293538"/>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1">
                    <a:lumMod val="50000"/>
                  </a:schemeClr>
                </a:solidFill>
              </a:rPr>
              <a:t>CCCCCCCCCCCC</a:t>
            </a:r>
            <a:endParaRPr lang="en-US" sz="2000" dirty="0">
              <a:ln>
                <a:solidFill>
                  <a:schemeClr val="accent2"/>
                </a:solidFill>
              </a:ln>
              <a:solidFill>
                <a:schemeClr val="accent1">
                  <a:lumMod val="50000"/>
                </a:schemeClr>
              </a:solidFill>
            </a:endParaRPr>
          </a:p>
        </p:txBody>
      </p:sp>
      <p:sp>
        <p:nvSpPr>
          <p:cNvPr id="50" name="Rectangle 86"/>
          <p:cNvSpPr/>
          <p:nvPr/>
        </p:nvSpPr>
        <p:spPr>
          <a:xfrm>
            <a:off x="203554" y="5159240"/>
            <a:ext cx="2080179" cy="317512"/>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chemeClr val="accent6"/>
                </a:solidFill>
              </a:rPr>
              <a:t>TTTTTTTTTTTT</a:t>
            </a:r>
            <a:endParaRPr lang="en-US" sz="2000" dirty="0">
              <a:ln>
                <a:solidFill>
                  <a:schemeClr val="accent2"/>
                </a:solidFill>
              </a:ln>
              <a:solidFill>
                <a:schemeClr val="accent6"/>
              </a:solidFill>
            </a:endParaRPr>
          </a:p>
        </p:txBody>
      </p:sp>
      <p:graphicFrame>
        <p:nvGraphicFramePr>
          <p:cNvPr id="57" name="内容占位符 52"/>
          <p:cNvGraphicFramePr>
            <a:graphicFrameLocks/>
          </p:cNvGraphicFramePr>
          <p:nvPr>
            <p:extLst>
              <p:ext uri="{D42A27DB-BD31-4B8C-83A1-F6EECF244321}">
                <p14:modId xmlns:p14="http://schemas.microsoft.com/office/powerpoint/2010/main" val="3042511849"/>
              </p:ext>
            </p:extLst>
          </p:nvPr>
        </p:nvGraphicFramePr>
        <p:xfrm>
          <a:off x="2524565" y="4728650"/>
          <a:ext cx="2009335" cy="213360"/>
        </p:xfrm>
        <a:graphic>
          <a:graphicData uri="http://schemas.openxmlformats.org/drawingml/2006/table">
            <a:tbl>
              <a:tblPr firstRow="1" bandRow="1">
                <a:tableStyleId>{5C22544A-7EE6-4342-B048-85BDC9FD1C3A}</a:tableStyleId>
              </a:tblPr>
              <a:tblGrid>
                <a:gridCol w="401867"/>
                <a:gridCol w="401867"/>
                <a:gridCol w="401867"/>
                <a:gridCol w="401867"/>
                <a:gridCol w="401867"/>
              </a:tblGrid>
              <a:tr h="181213">
                <a:tc>
                  <a:txBody>
                    <a:bodyPr/>
                    <a:lstStyle/>
                    <a:p>
                      <a:r>
                        <a:rPr lang="en-US" sz="800" b="0" dirty="0" smtClean="0">
                          <a:solidFill>
                            <a:schemeClr val="accent1">
                              <a:lumMod val="75000"/>
                            </a:schemeClr>
                          </a:solidFill>
                        </a:rPr>
                        <a:t>24</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459</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744</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988</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989</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8" name="内容占位符 52"/>
          <p:cNvGraphicFramePr>
            <a:graphicFrameLocks/>
          </p:cNvGraphicFramePr>
          <p:nvPr>
            <p:extLst>
              <p:ext uri="{D42A27DB-BD31-4B8C-83A1-F6EECF244321}">
                <p14:modId xmlns:p14="http://schemas.microsoft.com/office/powerpoint/2010/main" val="2810324920"/>
              </p:ext>
            </p:extLst>
          </p:nvPr>
        </p:nvGraphicFramePr>
        <p:xfrm>
          <a:off x="2524565" y="5211316"/>
          <a:ext cx="1205601" cy="213360"/>
        </p:xfrm>
        <a:graphic>
          <a:graphicData uri="http://schemas.openxmlformats.org/drawingml/2006/table">
            <a:tbl>
              <a:tblPr firstRow="1" bandRow="1">
                <a:tableStyleId>{5C22544A-7EE6-4342-B048-85BDC9FD1C3A}</a:tableStyleId>
              </a:tblPr>
              <a:tblGrid>
                <a:gridCol w="401867"/>
                <a:gridCol w="401867"/>
                <a:gridCol w="401867"/>
              </a:tblGrid>
              <a:tr h="181213">
                <a:tc>
                  <a:txBody>
                    <a:bodyPr/>
                    <a:lstStyle/>
                    <a:p>
                      <a:r>
                        <a:rPr lang="en-US" sz="800" b="0" dirty="0" smtClean="0">
                          <a:solidFill>
                            <a:schemeClr val="accent1">
                              <a:lumMod val="75000"/>
                            </a:schemeClr>
                          </a:solidFill>
                        </a:rPr>
                        <a:t>36</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535</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800" b="0" dirty="0" smtClean="0">
                          <a:solidFill>
                            <a:schemeClr val="accent1">
                              <a:lumMod val="75000"/>
                            </a:schemeClr>
                          </a:solidFill>
                        </a:rPr>
                        <a:t>823</a:t>
                      </a:r>
                      <a:endParaRPr lang="en-US" sz="800" b="0" dirty="0">
                        <a:solidFill>
                          <a:schemeClr val="accent1">
                            <a:lumMod val="75000"/>
                          </a:schemeClr>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60" name="直接箭头连接符 59"/>
          <p:cNvCxnSpPr>
            <a:stCxn id="48" idx="3"/>
            <a:endCxn id="53" idx="1"/>
          </p:cNvCxnSpPr>
          <p:nvPr/>
        </p:nvCxnSpPr>
        <p:spPr>
          <a:xfrm flipV="1">
            <a:off x="2290369" y="4395867"/>
            <a:ext cx="234196" cy="1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a:stCxn id="49" idx="3"/>
            <a:endCxn id="57" idx="1"/>
          </p:cNvCxnSpPr>
          <p:nvPr/>
        </p:nvCxnSpPr>
        <p:spPr>
          <a:xfrm>
            <a:off x="2283733" y="4835330"/>
            <a:ext cx="240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直接箭头连接符 64"/>
          <p:cNvCxnSpPr>
            <a:stCxn id="50" idx="3"/>
            <a:endCxn id="58" idx="1"/>
          </p:cNvCxnSpPr>
          <p:nvPr/>
        </p:nvCxnSpPr>
        <p:spPr>
          <a:xfrm>
            <a:off x="2283733" y="5317996"/>
            <a:ext cx="24083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2429989" y="4233635"/>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96"/>
          <p:cNvSpPr/>
          <p:nvPr/>
        </p:nvSpPr>
        <p:spPr>
          <a:xfrm>
            <a:off x="6745121" y="3819534"/>
            <a:ext cx="561788" cy="261407"/>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101"/>
          <p:cNvSpPr/>
          <p:nvPr/>
        </p:nvSpPr>
        <p:spPr>
          <a:xfrm>
            <a:off x="4774797" y="4304200"/>
            <a:ext cx="4333707" cy="269557"/>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chemeClr val="accent2"/>
                </a:solidFill>
              </a:rPr>
              <a:t>…</a:t>
            </a:r>
            <a:r>
              <a:rPr lang="en-US" sz="1400" dirty="0" smtClean="0">
                <a:solidFill>
                  <a:srgbClr val="C00000"/>
                </a:solidFill>
              </a:rPr>
              <a:t>AAAA</a:t>
            </a:r>
            <a:r>
              <a:rPr lang="en-US" altLang="zh-CN" sz="1400" dirty="0" smtClean="0">
                <a:solidFill>
                  <a:srgbClr val="C00000"/>
                </a:solidFill>
              </a:rPr>
              <a:t>AAAAAAAA</a:t>
            </a:r>
            <a:r>
              <a:rPr lang="en-US" sz="1400" dirty="0" smtClean="0">
                <a:solidFill>
                  <a:schemeClr val="accent1">
                    <a:lumMod val="50000"/>
                  </a:schemeClr>
                </a:solidFill>
              </a:rPr>
              <a:t>CCCCCCCCCCCC</a:t>
            </a:r>
            <a:r>
              <a:rPr lang="en-US" sz="1400" dirty="0" smtClean="0">
                <a:solidFill>
                  <a:schemeClr val="accent6"/>
                </a:solidFill>
              </a:rPr>
              <a:t>TTTTTTTTTTTT</a:t>
            </a:r>
            <a:r>
              <a:rPr lang="en-US" sz="1400" dirty="0" smtClean="0">
                <a:solidFill>
                  <a:schemeClr val="accent3">
                    <a:lumMod val="75000"/>
                  </a:schemeClr>
                </a:solidFill>
              </a:rPr>
              <a:t>…</a:t>
            </a:r>
            <a:endParaRPr lang="en-US" sz="1400" dirty="0">
              <a:ln>
                <a:solidFill>
                  <a:schemeClr val="accent2"/>
                </a:solidFill>
              </a:ln>
              <a:solidFill>
                <a:schemeClr val="accent3">
                  <a:lumMod val="75000"/>
                </a:schemeClr>
              </a:solidFill>
            </a:endParaRPr>
          </a:p>
        </p:txBody>
      </p:sp>
      <p:cxnSp>
        <p:nvCxnSpPr>
          <p:cNvPr id="74" name="直接箭头连接符 73"/>
          <p:cNvCxnSpPr>
            <a:stCxn id="72" idx="2"/>
          </p:cNvCxnSpPr>
          <p:nvPr/>
        </p:nvCxnSpPr>
        <p:spPr>
          <a:xfrm rot="16200000" flipH="1">
            <a:off x="4291197" y="3463456"/>
            <a:ext cx="894950" cy="83102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Rectangle 81"/>
          <p:cNvSpPr/>
          <p:nvPr/>
        </p:nvSpPr>
        <p:spPr>
          <a:xfrm>
            <a:off x="4774797" y="5049525"/>
            <a:ext cx="4333707" cy="311006"/>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rgbClr val="800000"/>
                </a:solidFill>
              </a:rPr>
              <a:t>AAAA</a:t>
            </a:r>
            <a:r>
              <a:rPr lang="en-US" altLang="zh-CN" sz="1400" dirty="0" smtClean="0">
                <a:solidFill>
                  <a:srgbClr val="800000"/>
                </a:solidFill>
              </a:rPr>
              <a:t>AAAAAAAA</a:t>
            </a:r>
            <a:r>
              <a:rPr lang="en-US" sz="1400" dirty="0" smtClean="0">
                <a:solidFill>
                  <a:schemeClr val="accent1">
                    <a:lumMod val="50000"/>
                  </a:schemeClr>
                </a:solidFill>
              </a:rPr>
              <a:t>CCCCCCCCCCCC</a:t>
            </a:r>
            <a:r>
              <a:rPr lang="en-US" sz="1400" dirty="0" smtClean="0">
                <a:solidFill>
                  <a:schemeClr val="accent6"/>
                </a:solidFill>
              </a:rPr>
              <a:t>TTTTTTTTTTTT</a:t>
            </a:r>
            <a:endParaRPr lang="en-US" sz="1400" dirty="0">
              <a:ln>
                <a:solidFill>
                  <a:schemeClr val="accent2"/>
                </a:solidFill>
              </a:ln>
              <a:solidFill>
                <a:schemeClr val="accent6"/>
              </a:solidFill>
            </a:endParaRPr>
          </a:p>
        </p:txBody>
      </p:sp>
      <p:sp>
        <p:nvSpPr>
          <p:cNvPr id="6" name="Rectangle 84"/>
          <p:cNvSpPr/>
          <p:nvPr/>
        </p:nvSpPr>
        <p:spPr>
          <a:xfrm>
            <a:off x="203554" y="2229746"/>
            <a:ext cx="2080179" cy="269557"/>
          </a:xfrm>
          <a:prstGeom prst="rect">
            <a:avLst/>
          </a:prstGeom>
          <a:no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2000" dirty="0" smtClean="0">
                <a:solidFill>
                  <a:srgbClr val="C00000"/>
                </a:solidFill>
              </a:rPr>
              <a:t>AAAA</a:t>
            </a:r>
            <a:r>
              <a:rPr lang="en-US" altLang="zh-CN" sz="2000" dirty="0" smtClean="0">
                <a:solidFill>
                  <a:srgbClr val="C00000"/>
                </a:solidFill>
              </a:rPr>
              <a:t>AAAAAAAA</a:t>
            </a:r>
            <a:endParaRPr lang="en-US" sz="2000" dirty="0">
              <a:ln>
                <a:solidFill>
                  <a:schemeClr val="accent2"/>
                </a:solidFill>
              </a:ln>
              <a:solidFill>
                <a:srgbClr val="C00000"/>
              </a:solidFill>
            </a:endParaRPr>
          </a:p>
        </p:txBody>
      </p:sp>
      <p:cxnSp>
        <p:nvCxnSpPr>
          <p:cNvPr id="66" name="直接箭头连接符 73"/>
          <p:cNvCxnSpPr>
            <a:stCxn id="67" idx="0"/>
            <a:endCxn id="72" idx="2"/>
          </p:cNvCxnSpPr>
          <p:nvPr/>
        </p:nvCxnSpPr>
        <p:spPr>
          <a:xfrm rot="5400000" flipH="1" flipV="1">
            <a:off x="3117784" y="3028258"/>
            <a:ext cx="802144" cy="1608611"/>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直接箭头连接符 73"/>
          <p:cNvCxnSpPr>
            <a:endCxn id="72" idx="1"/>
          </p:cNvCxnSpPr>
          <p:nvPr/>
        </p:nvCxnSpPr>
        <p:spPr>
          <a:xfrm rot="5400000" flipH="1" flipV="1">
            <a:off x="3110590" y="3302622"/>
            <a:ext cx="966767" cy="88925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0" name="矩形 71"/>
          <p:cNvSpPr/>
          <p:nvPr/>
        </p:nvSpPr>
        <p:spPr>
          <a:xfrm>
            <a:off x="4032482" y="3099241"/>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324</a:t>
            </a:r>
            <a:endParaRPr lang="en-US" dirty="0">
              <a:solidFill>
                <a:schemeClr val="accent4"/>
              </a:solidFill>
            </a:endParaRPr>
          </a:p>
        </p:txBody>
      </p:sp>
      <p:sp>
        <p:nvSpPr>
          <p:cNvPr id="81" name="矩形 66"/>
          <p:cNvSpPr/>
          <p:nvPr/>
        </p:nvSpPr>
        <p:spPr>
          <a:xfrm>
            <a:off x="2429989" y="4667703"/>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矩形 66"/>
          <p:cNvSpPr/>
          <p:nvPr/>
        </p:nvSpPr>
        <p:spPr>
          <a:xfrm>
            <a:off x="2429989" y="5141499"/>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101"/>
          <p:cNvSpPr/>
          <p:nvPr/>
        </p:nvSpPr>
        <p:spPr>
          <a:xfrm>
            <a:off x="4774797" y="4306392"/>
            <a:ext cx="4333707" cy="269557"/>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chemeClr val="accent2"/>
                </a:solidFill>
              </a:rPr>
              <a:t>..  </a:t>
            </a:r>
            <a:r>
              <a:rPr lang="en-US" sz="1400" dirty="0" smtClean="0">
                <a:solidFill>
                  <a:srgbClr val="800000"/>
                </a:solidFill>
              </a:rPr>
              <a:t>AAAA</a:t>
            </a:r>
            <a:r>
              <a:rPr lang="en-US" altLang="zh-CN" sz="1400" dirty="0" smtClean="0">
                <a:solidFill>
                  <a:srgbClr val="800000"/>
                </a:solidFill>
              </a:rPr>
              <a:t>AAAAAAAA</a:t>
            </a:r>
            <a:r>
              <a:rPr lang="en-US" sz="1400" dirty="0" smtClean="0">
                <a:solidFill>
                  <a:srgbClr val="800000"/>
                </a:solidFill>
              </a:rPr>
              <a:t>AA</a:t>
            </a:r>
            <a:r>
              <a:rPr lang="en-US" sz="1400" dirty="0" smtClean="0">
                <a:solidFill>
                  <a:schemeClr val="accent1">
                    <a:lumMod val="50000"/>
                  </a:schemeClr>
                </a:solidFill>
              </a:rPr>
              <a:t>C</a:t>
            </a:r>
            <a:r>
              <a:rPr lang="en-US" sz="1400" dirty="0" smtClean="0">
                <a:solidFill>
                  <a:srgbClr val="7030A0"/>
                </a:solidFill>
              </a:rPr>
              <a:t>G</a:t>
            </a:r>
            <a:r>
              <a:rPr lang="en-US" sz="1400" dirty="0" smtClean="0">
                <a:solidFill>
                  <a:schemeClr val="accent1">
                    <a:lumMod val="50000"/>
                  </a:schemeClr>
                </a:solidFill>
              </a:rPr>
              <a:t>C</a:t>
            </a:r>
            <a:r>
              <a:rPr lang="en-US" sz="1400" dirty="0" smtClean="0">
                <a:solidFill>
                  <a:schemeClr val="accent6"/>
                </a:solidFill>
              </a:rPr>
              <a:t>TT</a:t>
            </a:r>
            <a:r>
              <a:rPr lang="en-US" sz="1400" dirty="0" smtClean="0">
                <a:solidFill>
                  <a:schemeClr val="accent1">
                    <a:lumMod val="50000"/>
                  </a:schemeClr>
                </a:solidFill>
              </a:rPr>
              <a:t>CC</a:t>
            </a:r>
            <a:r>
              <a:rPr lang="en-US" sz="1400" dirty="0" smtClean="0">
                <a:solidFill>
                  <a:srgbClr val="800000"/>
                </a:solidFill>
              </a:rPr>
              <a:t>A</a:t>
            </a:r>
            <a:r>
              <a:rPr lang="en-US" sz="1400" dirty="0" smtClean="0">
                <a:solidFill>
                  <a:schemeClr val="accent1">
                    <a:lumMod val="50000"/>
                  </a:schemeClr>
                </a:solidFill>
              </a:rPr>
              <a:t>CC</a:t>
            </a:r>
            <a:r>
              <a:rPr lang="en-US" sz="1400" dirty="0" smtClean="0">
                <a:solidFill>
                  <a:schemeClr val="accent6"/>
                </a:solidFill>
              </a:rPr>
              <a:t>TT</a:t>
            </a:r>
            <a:r>
              <a:rPr lang="en-US" sz="1400" dirty="0" smtClean="0">
                <a:solidFill>
                  <a:srgbClr val="800000"/>
                </a:solidFill>
              </a:rPr>
              <a:t>AA</a:t>
            </a:r>
            <a:r>
              <a:rPr lang="en-US" sz="1400" dirty="0" smtClean="0">
                <a:solidFill>
                  <a:schemeClr val="accent6"/>
                </a:solidFill>
              </a:rPr>
              <a:t>T</a:t>
            </a:r>
            <a:r>
              <a:rPr lang="en-US" sz="1400" dirty="0" smtClean="0">
                <a:solidFill>
                  <a:schemeClr val="accent5">
                    <a:lumMod val="50000"/>
                  </a:schemeClr>
                </a:solidFill>
              </a:rPr>
              <a:t>C</a:t>
            </a:r>
            <a:r>
              <a:rPr lang="en-US" sz="1400" dirty="0" smtClean="0">
                <a:solidFill>
                  <a:schemeClr val="accent6"/>
                </a:solidFill>
              </a:rPr>
              <a:t>T</a:t>
            </a:r>
            <a:r>
              <a:rPr lang="en-US" sz="1400" dirty="0" smtClean="0">
                <a:solidFill>
                  <a:srgbClr val="7030A0"/>
                </a:solidFill>
              </a:rPr>
              <a:t>GG</a:t>
            </a:r>
            <a:r>
              <a:rPr lang="en-US" sz="1400" dirty="0" smtClean="0">
                <a:solidFill>
                  <a:schemeClr val="accent6"/>
                </a:solidFill>
              </a:rPr>
              <a:t>TT</a:t>
            </a:r>
            <a:r>
              <a:rPr lang="en-US" sz="1400" dirty="0" smtClean="0">
                <a:solidFill>
                  <a:srgbClr val="7030A0"/>
                </a:solidFill>
              </a:rPr>
              <a:t>G</a:t>
            </a:r>
            <a:r>
              <a:rPr lang="en-US" sz="1400" dirty="0" smtClean="0">
                <a:solidFill>
                  <a:schemeClr val="accent3">
                    <a:lumMod val="75000"/>
                  </a:schemeClr>
                </a:solidFill>
              </a:rPr>
              <a:t>..</a:t>
            </a:r>
            <a:endParaRPr lang="en-US" sz="1400" dirty="0">
              <a:ln>
                <a:solidFill>
                  <a:schemeClr val="accent2"/>
                </a:solidFill>
              </a:ln>
              <a:solidFill>
                <a:schemeClr val="accent3">
                  <a:lumMod val="75000"/>
                </a:schemeClr>
              </a:solidFill>
            </a:endParaRPr>
          </a:p>
        </p:txBody>
      </p:sp>
      <p:sp>
        <p:nvSpPr>
          <p:cNvPr id="3" name="Rectangle 2"/>
          <p:cNvSpPr/>
          <p:nvPr/>
        </p:nvSpPr>
        <p:spPr>
          <a:xfrm>
            <a:off x="5076056" y="4306351"/>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40"/>
          <p:cNvSpPr/>
          <p:nvPr/>
        </p:nvSpPr>
        <p:spPr>
          <a:xfrm>
            <a:off x="5076056" y="5075347"/>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p:cNvSpPr/>
          <p:nvPr/>
        </p:nvSpPr>
        <p:spPr>
          <a:xfrm>
            <a:off x="6372200" y="4300114"/>
            <a:ext cx="2520280" cy="268447"/>
          </a:xfrm>
          <a:prstGeom prst="rect">
            <a:avLst/>
          </a:prstGeom>
          <a:solidFill>
            <a:srgbClr val="FF0000">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p:cNvSpPr/>
          <p:nvPr/>
        </p:nvSpPr>
        <p:spPr>
          <a:xfrm>
            <a:off x="6372200" y="5069110"/>
            <a:ext cx="2520280" cy="268447"/>
          </a:xfrm>
          <a:prstGeom prst="rect">
            <a:avLst/>
          </a:prstGeom>
          <a:solidFill>
            <a:srgbClr val="FF0000">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TextBox 43"/>
          <p:cNvSpPr txBox="1"/>
          <p:nvPr/>
        </p:nvSpPr>
        <p:spPr>
          <a:xfrm>
            <a:off x="6505526" y="5625589"/>
            <a:ext cx="889859" cy="523220"/>
          </a:xfrm>
          <a:prstGeom prst="rect">
            <a:avLst/>
          </a:prstGeom>
          <a:noFill/>
        </p:spPr>
        <p:txBody>
          <a:bodyPr wrap="none" rtlCol="0">
            <a:spAutoFit/>
          </a:bodyPr>
          <a:lstStyle/>
          <a:p>
            <a:r>
              <a:rPr lang="en-US" sz="2800" dirty="0" smtClean="0"/>
              <a:t>read</a:t>
            </a:r>
            <a:endParaRPr lang="en-US" sz="2800" dirty="0"/>
          </a:p>
        </p:txBody>
      </p:sp>
      <p:cxnSp>
        <p:nvCxnSpPr>
          <p:cNvPr id="45" name="Straight Arrow Connector 257"/>
          <p:cNvCxnSpPr>
            <a:stCxn id="44" idx="0"/>
            <a:endCxn id="75" idx="2"/>
          </p:cNvCxnSpPr>
          <p:nvPr/>
        </p:nvCxnSpPr>
        <p:spPr>
          <a:xfrm flipH="1" flipV="1">
            <a:off x="6941651" y="5360531"/>
            <a:ext cx="8805" cy="26505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1" name="矩形 71"/>
          <p:cNvSpPr/>
          <p:nvPr/>
        </p:nvSpPr>
        <p:spPr>
          <a:xfrm>
            <a:off x="4031100" y="3105309"/>
            <a:ext cx="569124" cy="335253"/>
          </a:xfrm>
          <a:prstGeom prst="rect">
            <a:avLst/>
          </a:prstGeom>
          <a:noFill/>
          <a:ln>
            <a:solidFill>
              <a:srgbClr val="FF05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4"/>
                </a:solidFill>
              </a:rPr>
              <a:t>***</a:t>
            </a:r>
            <a:endParaRPr lang="en-US" dirty="0">
              <a:solidFill>
                <a:schemeClr val="accent4"/>
              </a:solidFill>
            </a:endParaRPr>
          </a:p>
        </p:txBody>
      </p:sp>
      <p:sp>
        <p:nvSpPr>
          <p:cNvPr id="52" name="Rectangle 101"/>
          <p:cNvSpPr/>
          <p:nvPr/>
        </p:nvSpPr>
        <p:spPr>
          <a:xfrm>
            <a:off x="4783024" y="4297120"/>
            <a:ext cx="4333707" cy="269557"/>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sz="1400" dirty="0" smtClean="0">
                <a:solidFill>
                  <a:schemeClr val="accent2"/>
                </a:solidFill>
              </a:rPr>
              <a:t>..</a:t>
            </a:r>
            <a:r>
              <a:rPr lang="en-US" sz="1400" dirty="0" smtClean="0">
                <a:solidFill>
                  <a:srgbClr val="800000"/>
                </a:solidFill>
              </a:rPr>
              <a:t>****************************************</a:t>
            </a:r>
            <a:r>
              <a:rPr lang="en-US" sz="1400" dirty="0" smtClean="0">
                <a:solidFill>
                  <a:schemeClr val="accent3">
                    <a:lumMod val="75000"/>
                  </a:schemeClr>
                </a:solidFill>
              </a:rPr>
              <a:t>..</a:t>
            </a:r>
            <a:endParaRPr lang="en-US" sz="1400" dirty="0">
              <a:ln>
                <a:solidFill>
                  <a:schemeClr val="accent2"/>
                </a:solidFill>
              </a:ln>
              <a:solidFill>
                <a:schemeClr val="accent3">
                  <a:lumMod val="75000"/>
                </a:schemeClr>
              </a:solidFill>
            </a:endParaRPr>
          </a:p>
        </p:txBody>
      </p:sp>
      <p:sp>
        <p:nvSpPr>
          <p:cNvPr id="4" name="12-Point Star 3"/>
          <p:cNvSpPr/>
          <p:nvPr/>
        </p:nvSpPr>
        <p:spPr>
          <a:xfrm>
            <a:off x="6948264" y="4041413"/>
            <a:ext cx="2088232" cy="1296144"/>
          </a:xfrm>
          <a:prstGeom prst="star12">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Invalid mapping</a:t>
            </a:r>
            <a:endParaRPr lang="en-US" dirty="0"/>
          </a:p>
        </p:txBody>
      </p:sp>
      <p:sp>
        <p:nvSpPr>
          <p:cNvPr id="62" name="Rectangle 61"/>
          <p:cNvSpPr/>
          <p:nvPr/>
        </p:nvSpPr>
        <p:spPr>
          <a:xfrm>
            <a:off x="5076056" y="4080941"/>
            <a:ext cx="157052" cy="15269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076056" y="4300114"/>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54"/>
          <p:cNvSpPr/>
          <p:nvPr/>
        </p:nvSpPr>
        <p:spPr>
          <a:xfrm>
            <a:off x="5076056" y="5049525"/>
            <a:ext cx="1296144" cy="268447"/>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6372200" y="4301986"/>
            <a:ext cx="2520280" cy="266576"/>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Rectangle 58"/>
          <p:cNvSpPr/>
          <p:nvPr/>
        </p:nvSpPr>
        <p:spPr>
          <a:xfrm>
            <a:off x="6372200" y="5051397"/>
            <a:ext cx="2520280" cy="266576"/>
          </a:xfrm>
          <a:prstGeom prst="rect">
            <a:avLst/>
          </a:prstGeom>
          <a:solidFill>
            <a:srgbClr val="0000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Slide Number Placeholder 3"/>
          <p:cNvSpPr>
            <a:spLocks noGrp="1"/>
          </p:cNvSpPr>
          <p:nvPr>
            <p:ph type="sldNum" sz="quarter" idx="11"/>
          </p:nvPr>
        </p:nvSpPr>
        <p:spPr>
          <a:xfrm>
            <a:off x="6553200" y="6243638"/>
            <a:ext cx="2133600" cy="457200"/>
          </a:xfrm>
        </p:spPr>
        <p:txBody>
          <a:bodyPr/>
          <a:lstStyle/>
          <a:p>
            <a:fld id="{323594FA-E141-4234-AE05-360401972BE7}" type="slidenum">
              <a:rPr lang="en-US" altLang="en-US" smtClean="0"/>
              <a:pPr/>
              <a:t>9</a:t>
            </a:fld>
            <a:endParaRPr lang="en-US" altLang="en-US" dirty="0"/>
          </a:p>
        </p:txBody>
      </p:sp>
      <p:grpSp>
        <p:nvGrpSpPr>
          <p:cNvPr id="21" name="Group 20"/>
          <p:cNvGrpSpPr/>
          <p:nvPr/>
        </p:nvGrpSpPr>
        <p:grpSpPr>
          <a:xfrm>
            <a:off x="7164288" y="4077072"/>
            <a:ext cx="2195736" cy="1934056"/>
            <a:chOff x="7164288" y="4077072"/>
            <a:chExt cx="2195736" cy="1934056"/>
          </a:xfrm>
        </p:grpSpPr>
        <p:sp>
          <p:nvSpPr>
            <p:cNvPr id="17" name="Oval 16"/>
            <p:cNvSpPr/>
            <p:nvPr/>
          </p:nvSpPr>
          <p:spPr>
            <a:xfrm>
              <a:off x="7164288" y="4077072"/>
              <a:ext cx="1728192" cy="1224136"/>
            </a:xfrm>
            <a:prstGeom prst="ellipse">
              <a:avLst/>
            </a:prstGeom>
            <a:solidFill>
              <a:srgbClr val="0000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accent3">
                      <a:lumMod val="85000"/>
                    </a:schemeClr>
                  </a:solidFill>
                </a:rPr>
                <a:t>Valid mapping</a:t>
              </a:r>
              <a:endParaRPr lang="en-US" dirty="0">
                <a:solidFill>
                  <a:schemeClr val="accent3">
                    <a:lumMod val="85000"/>
                  </a:schemeClr>
                </a:solidFill>
              </a:endParaRPr>
            </a:p>
          </p:txBody>
        </p:sp>
        <p:sp>
          <p:nvSpPr>
            <p:cNvPr id="20" name="TextBox 19"/>
            <p:cNvSpPr txBox="1"/>
            <p:nvPr/>
          </p:nvSpPr>
          <p:spPr>
            <a:xfrm>
              <a:off x="7668344" y="4149080"/>
              <a:ext cx="1691680" cy="1862048"/>
            </a:xfrm>
            <a:prstGeom prst="rect">
              <a:avLst/>
            </a:prstGeom>
            <a:noFill/>
          </p:spPr>
          <p:txBody>
            <a:bodyPr wrap="square" rtlCol="0">
              <a:spAutoFit/>
            </a:bodyPr>
            <a:lstStyle/>
            <a:p>
              <a:r>
                <a:rPr lang="en-US" sz="11500" dirty="0" smtClean="0">
                  <a:solidFill>
                    <a:srgbClr val="008000"/>
                  </a:solidFill>
                  <a:latin typeface="Zapf Dingbats"/>
                  <a:ea typeface="Zapf Dingbats"/>
                  <a:cs typeface="Zapf Dingbats"/>
                  <a:sym typeface="Zapf Dingbats"/>
                </a:rPr>
                <a:t>✔</a:t>
              </a:r>
              <a:endParaRPr lang="en-US" sz="11500" dirty="0">
                <a:solidFill>
                  <a:srgbClr val="008000"/>
                </a:solidFill>
              </a:endParaRPr>
            </a:p>
          </p:txBody>
        </p:sp>
      </p:grpSp>
      <p:sp>
        <p:nvSpPr>
          <p:cNvPr id="22" name="Rectangle 21"/>
          <p:cNvSpPr/>
          <p:nvPr/>
        </p:nvSpPr>
        <p:spPr>
          <a:xfrm>
            <a:off x="1835696" y="5733256"/>
            <a:ext cx="3528392" cy="432048"/>
          </a:xfrm>
          <a:prstGeom prst="rect">
            <a:avLst/>
          </a:prstGeom>
          <a:noFill/>
          <a:ln w="38100"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FF1919"/>
                </a:solidFill>
              </a:rPr>
              <a:t>Verification/Local Alignment</a:t>
            </a:r>
            <a:endParaRPr lang="en-US" b="1" dirty="0">
              <a:solidFill>
                <a:srgbClr val="FF1919"/>
              </a:solidFill>
            </a:endParaRPr>
          </a:p>
        </p:txBody>
      </p:sp>
    </p:spTree>
    <p:extLst>
      <p:ext uri="{BB962C8B-B14F-4D97-AF65-F5344CB8AC3E}">
        <p14:creationId xmlns:p14="http://schemas.microsoft.com/office/powerpoint/2010/main" val="397824576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6"/>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grpId="0" nodeType="afterEffect">
                                  <p:stCondLst>
                                    <p:cond delay="0"/>
                                  </p:stCondLst>
                                  <p:childTnLst>
                                    <p:set>
                                      <p:cBhvr>
                                        <p:cTn id="49" dur="1" fill="hold">
                                          <p:stCondLst>
                                            <p:cond delay="0"/>
                                          </p:stCondLst>
                                        </p:cTn>
                                        <p:tgtEl>
                                          <p:spTgt spid="72"/>
                                        </p:tgtEl>
                                        <p:attrNameLst>
                                          <p:attrName>style.visibility</p:attrName>
                                        </p:attrNameLst>
                                      </p:cBhvr>
                                      <p:to>
                                        <p:strVal val="visible"/>
                                      </p:to>
                                    </p:set>
                                  </p:childTnLst>
                                </p:cTn>
                              </p:par>
                            </p:childTnLst>
                          </p:cTn>
                        </p:par>
                        <p:par>
                          <p:cTn id="50" fill="hold">
                            <p:stCondLst>
                              <p:cond delay="0"/>
                            </p:stCondLst>
                            <p:childTnLst>
                              <p:par>
                                <p:cTn id="51" presetID="1" presetClass="entr" presetSubtype="0"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42" presetClass="path" presetSubtype="0" accel="50000" decel="50000" fill="hold" grpId="1" nodeType="clickEffect">
                                  <p:stCondLst>
                                    <p:cond delay="0"/>
                                  </p:stCondLst>
                                  <p:childTnLst>
                                    <p:animMotion origin="layout" path="M 4.72222E-6 7.40741E-7 L 0.01024 -0.00023 " pathEditMode="relative" rAng="0" ptsTypes="AA">
                                      <p:cBhvr>
                                        <p:cTn id="78" dur="500" fill="hold"/>
                                        <p:tgtEl>
                                          <p:spTgt spid="62"/>
                                        </p:tgtEl>
                                        <p:attrNameLst>
                                          <p:attrName>ppt_x</p:attrName>
                                          <p:attrName>ppt_y</p:attrName>
                                        </p:attrNameLst>
                                      </p:cBhvr>
                                      <p:rCtr x="503" y="-23"/>
                                    </p:animMotion>
                                  </p:childTnLst>
                                </p:cTn>
                              </p:par>
                            </p:childTnLst>
                          </p:cTn>
                        </p:par>
                      </p:childTnLst>
                    </p:cTn>
                  </p:par>
                  <p:par>
                    <p:cTn id="79" fill="hold">
                      <p:stCondLst>
                        <p:cond delay="indefinite"/>
                      </p:stCondLst>
                      <p:childTnLst>
                        <p:par>
                          <p:cTn id="80" fill="hold">
                            <p:stCondLst>
                              <p:cond delay="0"/>
                            </p:stCondLst>
                            <p:childTnLst>
                              <p:par>
                                <p:cTn id="81" presetID="42" presetClass="path" presetSubtype="0" accel="50000" decel="50000" fill="hold" grpId="2" nodeType="clickEffect">
                                  <p:stCondLst>
                                    <p:cond delay="0"/>
                                  </p:stCondLst>
                                  <p:childTnLst>
                                    <p:animMotion origin="layout" path="M 0.01025 -0.00023 L 0.02795 0.00023 " pathEditMode="relative" rAng="0" ptsTypes="AA">
                                      <p:cBhvr>
                                        <p:cTn id="82" dur="900" fill="hold"/>
                                        <p:tgtEl>
                                          <p:spTgt spid="62"/>
                                        </p:tgtEl>
                                        <p:attrNameLst>
                                          <p:attrName>ppt_x</p:attrName>
                                          <p:attrName>ppt_y</p:attrName>
                                        </p:attrNameLst>
                                      </p:cBhvr>
                                      <p:rCtr x="885" y="23"/>
                                    </p:animMotion>
                                  </p:childTnLst>
                                </p:cTn>
                              </p:par>
                            </p:childTnLst>
                          </p:cTn>
                        </p:par>
                      </p:childTnLst>
                    </p:cTn>
                  </p:par>
                  <p:par>
                    <p:cTn id="83" fill="hold">
                      <p:stCondLst>
                        <p:cond delay="indefinite"/>
                      </p:stCondLst>
                      <p:childTnLst>
                        <p:par>
                          <p:cTn id="84" fill="hold">
                            <p:stCondLst>
                              <p:cond delay="0"/>
                            </p:stCondLst>
                            <p:childTnLst>
                              <p:par>
                                <p:cTn id="85" presetID="42" presetClass="path" presetSubtype="0" accel="50000" decel="50000" fill="hold" grpId="3" nodeType="clickEffect">
                                  <p:stCondLst>
                                    <p:cond delay="0"/>
                                  </p:stCondLst>
                                  <p:childTnLst>
                                    <p:animMotion origin="layout" path="M 0.02291 7.40741E-7 L 0.39305 -0.00139 " pathEditMode="relative" rAng="0" ptsTypes="AA">
                                      <p:cBhvr>
                                        <p:cTn id="86" dur="500" fill="hold"/>
                                        <p:tgtEl>
                                          <p:spTgt spid="62"/>
                                        </p:tgtEl>
                                        <p:attrNameLst>
                                          <p:attrName>ppt_x</p:attrName>
                                          <p:attrName>ppt_y</p:attrName>
                                        </p:attrNameLst>
                                      </p:cBhvr>
                                      <p:rCtr x="18507" y="-69"/>
                                    </p:animMotion>
                                  </p:childTnLst>
                                </p:cTn>
                              </p:par>
                            </p:childTnLst>
                          </p:cTn>
                        </p:par>
                        <p:par>
                          <p:cTn id="87" fill="hold">
                            <p:stCondLst>
                              <p:cond delay="500"/>
                            </p:stCondLst>
                            <p:childTnLst>
                              <p:par>
                                <p:cTn id="88" presetID="6" presetClass="emph" presetSubtype="0" fill="hold" grpId="1" nodeType="afterEffect">
                                  <p:stCondLst>
                                    <p:cond delay="0"/>
                                  </p:stCondLst>
                                  <p:childTnLst>
                                    <p:animScale>
                                      <p:cBhvr>
                                        <p:cTn id="89" dur="500" fill="hold"/>
                                        <p:tgtEl>
                                          <p:spTgt spid="22"/>
                                        </p:tgtEl>
                                      </p:cBhvr>
                                      <p:by x="150000" y="150000"/>
                                    </p:animScale>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55"/>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54"/>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59"/>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56"/>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nodeType="clickEffect">
                                  <p:stCondLst>
                                    <p:cond delay="0"/>
                                  </p:stCondLst>
                                  <p:childTnLst>
                                    <p:set>
                                      <p:cBhvr>
                                        <p:cTn id="105" dur="1" fill="hold">
                                          <p:stCondLst>
                                            <p:cond delay="0"/>
                                          </p:stCondLst>
                                        </p:cTn>
                                        <p:tgtEl>
                                          <p:spTgt spid="21"/>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nodeType="clickEffect">
                                  <p:stCondLst>
                                    <p:cond delay="0"/>
                                  </p:stCondLst>
                                  <p:childTnLst>
                                    <p:set>
                                      <p:cBhvr>
                                        <p:cTn id="109" dur="1" fill="hold">
                                          <p:stCondLst>
                                            <p:cond delay="0"/>
                                          </p:stCondLst>
                                        </p:cTn>
                                        <p:tgtEl>
                                          <p:spTgt spid="21"/>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54"/>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56"/>
                                        </p:tgtEl>
                                        <p:attrNameLst>
                                          <p:attrName>style.visibility</p:attrName>
                                        </p:attrNameLst>
                                      </p:cBhvr>
                                      <p:to>
                                        <p:strVal val="hidden"/>
                                      </p:to>
                                    </p:set>
                                  </p:childTnLst>
                                </p:cTn>
                              </p:par>
                              <p:par>
                                <p:cTn id="114" presetID="1" presetClass="exit" presetSubtype="0" fill="hold" grpId="1" nodeType="withEffect">
                                  <p:stCondLst>
                                    <p:cond delay="0"/>
                                  </p:stCondLst>
                                  <p:childTnLst>
                                    <p:set>
                                      <p:cBhvr>
                                        <p:cTn id="115" dur="1" fill="hold">
                                          <p:stCondLst>
                                            <p:cond delay="0"/>
                                          </p:stCondLst>
                                        </p:cTn>
                                        <p:tgtEl>
                                          <p:spTgt spid="55"/>
                                        </p:tgtEl>
                                        <p:attrNameLst>
                                          <p:attrName>style.visibility</p:attrName>
                                        </p:attrNameLst>
                                      </p:cBhvr>
                                      <p:to>
                                        <p:strVal val="hidden"/>
                                      </p:to>
                                    </p:set>
                                  </p:childTnLst>
                                </p:cTn>
                              </p:par>
                              <p:par>
                                <p:cTn id="116" presetID="1" presetClass="exit" presetSubtype="0" fill="hold" grpId="1" nodeType="withEffect">
                                  <p:stCondLst>
                                    <p:cond delay="0"/>
                                  </p:stCondLst>
                                  <p:childTnLst>
                                    <p:set>
                                      <p:cBhvr>
                                        <p:cTn id="117" dur="1" fill="hold">
                                          <p:stCondLst>
                                            <p:cond delay="0"/>
                                          </p:stCondLst>
                                        </p:cTn>
                                        <p:tgtEl>
                                          <p:spTgt spid="59"/>
                                        </p:tgtEl>
                                        <p:attrNameLst>
                                          <p:attrName>style.visibility</p:attrName>
                                        </p:attrNameLst>
                                      </p:cBhvr>
                                      <p:to>
                                        <p:strVal val="hidden"/>
                                      </p:to>
                                    </p:set>
                                  </p:childTnLst>
                                </p:cTn>
                              </p:par>
                              <p:par>
                                <p:cTn id="118" presetID="42" presetClass="path" presetSubtype="0" accel="50000" decel="50000" fill="hold" grpId="1" nodeType="withEffect">
                                  <p:stCondLst>
                                    <p:cond delay="0"/>
                                  </p:stCondLst>
                                  <p:childTnLst>
                                    <p:animMotion origin="layout" path="M 5E-6 -1.55679E-6 L 0.04566 -1.55679E-6 " pathEditMode="relative" rAng="0" ptsTypes="AA">
                                      <p:cBhvr>
                                        <p:cTn id="119" dur="500" fill="hold"/>
                                        <p:tgtEl>
                                          <p:spTgt spid="67"/>
                                        </p:tgtEl>
                                        <p:attrNameLst>
                                          <p:attrName>ppt_x</p:attrName>
                                          <p:attrName>ppt_y</p:attrName>
                                        </p:attrNameLst>
                                      </p:cBhvr>
                                      <p:rCtr x="2274" y="0"/>
                                    </p:animMotion>
                                  </p:childTnLst>
                                </p:cTn>
                              </p:par>
                              <p:par>
                                <p:cTn id="120" presetID="1" presetClass="exit" presetSubtype="0" fill="hold" nodeType="withEffect">
                                  <p:stCondLst>
                                    <p:cond delay="0"/>
                                  </p:stCondLst>
                                  <p:childTnLst>
                                    <p:set>
                                      <p:cBhvr>
                                        <p:cTn id="121" dur="1" fill="hold">
                                          <p:stCondLst>
                                            <p:cond delay="0"/>
                                          </p:stCondLst>
                                        </p:cTn>
                                        <p:tgtEl>
                                          <p:spTgt spid="66"/>
                                        </p:tgtEl>
                                        <p:attrNameLst>
                                          <p:attrName>style.visibility</p:attrName>
                                        </p:attrNameLst>
                                      </p:cBhvr>
                                      <p:to>
                                        <p:strVal val="hidden"/>
                                      </p:to>
                                    </p:set>
                                  </p:childTnLst>
                                </p:cTn>
                              </p:par>
                              <p:par>
                                <p:cTn id="122" presetID="1" presetClass="entr" presetSubtype="0" fill="hold" nodeType="withEffect">
                                  <p:stCondLst>
                                    <p:cond delay="0"/>
                                  </p:stCondLst>
                                  <p:childTnLst>
                                    <p:set>
                                      <p:cBhvr>
                                        <p:cTn id="123" dur="1" fill="hold">
                                          <p:stCondLst>
                                            <p:cond delay="0"/>
                                          </p:stCondLst>
                                        </p:cTn>
                                        <p:tgtEl>
                                          <p:spTgt spid="79"/>
                                        </p:tgtEl>
                                        <p:attrNameLst>
                                          <p:attrName>style.visibility</p:attrName>
                                        </p:attrNameLst>
                                      </p:cBhvr>
                                      <p:to>
                                        <p:strVal val="visible"/>
                                      </p:to>
                                    </p:set>
                                  </p:childTnLst>
                                </p:cTn>
                              </p:par>
                            </p:childTnLst>
                          </p:cTn>
                        </p:par>
                        <p:par>
                          <p:cTn id="124" fill="hold">
                            <p:stCondLst>
                              <p:cond delay="500"/>
                            </p:stCondLst>
                            <p:childTnLst>
                              <p:par>
                                <p:cTn id="125" presetID="1" presetClass="entr" presetSubtype="0" fill="hold" grpId="0" nodeType="afterEffect">
                                  <p:stCondLst>
                                    <p:cond delay="0"/>
                                  </p:stCondLst>
                                  <p:childTnLst>
                                    <p:set>
                                      <p:cBhvr>
                                        <p:cTn id="126" dur="1" fill="hold">
                                          <p:stCondLst>
                                            <p:cond delay="0"/>
                                          </p:stCondLst>
                                        </p:cTn>
                                        <p:tgtEl>
                                          <p:spTgt spid="80"/>
                                        </p:tgtEl>
                                        <p:attrNameLst>
                                          <p:attrName>style.visibility</p:attrName>
                                        </p:attrNameLst>
                                      </p:cBhvr>
                                      <p:to>
                                        <p:strVal val="visible"/>
                                      </p:to>
                                    </p:set>
                                  </p:childTnLst>
                                </p:cTn>
                              </p:par>
                              <p:par>
                                <p:cTn id="127" presetID="1" presetClass="exit" presetSubtype="0" fill="hold" grpId="1" nodeType="withEffect">
                                  <p:stCondLst>
                                    <p:cond delay="0"/>
                                  </p:stCondLst>
                                  <p:childTnLst>
                                    <p:set>
                                      <p:cBhvr>
                                        <p:cTn id="128" dur="1" fill="hold">
                                          <p:stCondLst>
                                            <p:cond delay="0"/>
                                          </p:stCondLst>
                                        </p:cTn>
                                        <p:tgtEl>
                                          <p:spTgt spid="72"/>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22" presetClass="entr" presetSubtype="4" fill="hold" grpId="0" nodeType="clickEffect">
                                  <p:stCondLst>
                                    <p:cond delay="0"/>
                                  </p:stCondLst>
                                  <p:childTnLst>
                                    <p:set>
                                      <p:cBhvr>
                                        <p:cTn id="132" dur="1" fill="hold">
                                          <p:stCondLst>
                                            <p:cond delay="0"/>
                                          </p:stCondLst>
                                        </p:cTn>
                                        <p:tgtEl>
                                          <p:spTgt spid="83"/>
                                        </p:tgtEl>
                                        <p:attrNameLst>
                                          <p:attrName>style.visibility</p:attrName>
                                        </p:attrNameLst>
                                      </p:cBhvr>
                                      <p:to>
                                        <p:strVal val="visible"/>
                                      </p:to>
                                    </p:set>
                                    <p:animEffect transition="in" filter="wipe(down)">
                                      <p:cBhvr>
                                        <p:cTn id="133" dur="500"/>
                                        <p:tgtEl>
                                          <p:spTgt spid="83"/>
                                        </p:tgtEl>
                                      </p:cBhvr>
                                    </p:animEffect>
                                  </p:childTnLst>
                                </p:cTn>
                              </p:par>
                            </p:childTnLst>
                          </p:cTn>
                        </p:par>
                      </p:childTnLst>
                    </p:cTn>
                  </p:par>
                  <p:par>
                    <p:cTn id="134" fill="hold">
                      <p:stCondLst>
                        <p:cond delay="indefinite"/>
                      </p:stCondLst>
                      <p:childTnLst>
                        <p:par>
                          <p:cTn id="135" fill="hold">
                            <p:stCondLst>
                              <p:cond delay="0"/>
                            </p:stCondLst>
                            <p:childTnLst>
                              <p:par>
                                <p:cTn id="136" presetID="42" presetClass="path" presetSubtype="0" accel="50000" decel="50000" fill="hold" grpId="4" nodeType="clickEffect">
                                  <p:stCondLst>
                                    <p:cond delay="0"/>
                                  </p:stCondLst>
                                  <p:childTnLst>
                                    <p:animMotion origin="layout" path="M 4.72222E-6 -0.00023 L 0.38506 -0.00185 " pathEditMode="relative" rAng="0" ptsTypes="AA">
                                      <p:cBhvr>
                                        <p:cTn id="137" dur="500" fill="hold"/>
                                        <p:tgtEl>
                                          <p:spTgt spid="62"/>
                                        </p:tgtEl>
                                        <p:attrNameLst>
                                          <p:attrName>ppt_x</p:attrName>
                                          <p:attrName>ppt_y</p:attrName>
                                        </p:attrNameLst>
                                      </p:cBhvr>
                                      <p:rCtr x="19253" y="-93"/>
                                    </p:animMotion>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41"/>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3"/>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43"/>
                                        </p:tgtEl>
                                        <p:attrNameLst>
                                          <p:attrName>style.visibility</p:attrName>
                                        </p:attrNameLst>
                                      </p:cBhvr>
                                      <p:to>
                                        <p:strVal val="visible"/>
                                      </p:to>
                                    </p:set>
                                  </p:childTnLst>
                                </p:cTn>
                              </p:par>
                              <p:par>
                                <p:cTn id="148" presetID="1" presetClass="entr" presetSubtype="0" fill="hold" grpId="0" nodeType="withEffect">
                                  <p:stCondLst>
                                    <p:cond delay="0"/>
                                  </p:stCondLst>
                                  <p:childTnLst>
                                    <p:set>
                                      <p:cBhvr>
                                        <p:cTn id="149" dur="1" fill="hold">
                                          <p:stCondLst>
                                            <p:cond delay="0"/>
                                          </p:stCondLst>
                                        </p:cTn>
                                        <p:tgtEl>
                                          <p:spTgt spid="42"/>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4"/>
                                        </p:tgtEl>
                                        <p:attrNameLst>
                                          <p:attrName>style.visibility</p:attrName>
                                        </p:attrNameLst>
                                      </p:cBhvr>
                                      <p:to>
                                        <p:strVal val="visible"/>
                                      </p:to>
                                    </p:set>
                                  </p:childTnLst>
                                </p:cTn>
                              </p:par>
                            </p:childTnLst>
                          </p:cTn>
                        </p:par>
                      </p:childTnLst>
                    </p:cTn>
                  </p:par>
                  <p:par>
                    <p:cTn id="154" fill="hold">
                      <p:stCondLst>
                        <p:cond delay="indefinite"/>
                      </p:stCondLst>
                      <p:childTnLst>
                        <p:par>
                          <p:cTn id="155" fill="hold">
                            <p:stCondLst>
                              <p:cond delay="0"/>
                            </p:stCondLst>
                            <p:childTnLst>
                              <p:par>
                                <p:cTn id="156" presetID="1" presetClass="exit" presetSubtype="0" fill="hold" grpId="1" nodeType="clickEffect">
                                  <p:stCondLst>
                                    <p:cond delay="0"/>
                                  </p:stCondLst>
                                  <p:childTnLst>
                                    <p:set>
                                      <p:cBhvr>
                                        <p:cTn id="157" dur="1" fill="hold">
                                          <p:stCondLst>
                                            <p:cond delay="0"/>
                                          </p:stCondLst>
                                        </p:cTn>
                                        <p:tgtEl>
                                          <p:spTgt spid="43"/>
                                        </p:tgtEl>
                                        <p:attrNameLst>
                                          <p:attrName>style.visibility</p:attrName>
                                        </p:attrNameLst>
                                      </p:cBhvr>
                                      <p:to>
                                        <p:strVal val="hidden"/>
                                      </p:to>
                                    </p:set>
                                  </p:childTnLst>
                                </p:cTn>
                              </p:par>
                              <p:par>
                                <p:cTn id="158" presetID="1" presetClass="exit" presetSubtype="0" fill="hold" grpId="1" nodeType="withEffect">
                                  <p:stCondLst>
                                    <p:cond delay="0"/>
                                  </p:stCondLst>
                                  <p:childTnLst>
                                    <p:set>
                                      <p:cBhvr>
                                        <p:cTn id="159" dur="1" fill="hold">
                                          <p:stCondLst>
                                            <p:cond delay="0"/>
                                          </p:stCondLst>
                                        </p:cTn>
                                        <p:tgtEl>
                                          <p:spTgt spid="41"/>
                                        </p:tgtEl>
                                        <p:attrNameLst>
                                          <p:attrName>style.visibility</p:attrName>
                                        </p:attrNameLst>
                                      </p:cBhvr>
                                      <p:to>
                                        <p:strVal val="hidden"/>
                                      </p:to>
                                    </p:set>
                                  </p:childTnLst>
                                </p:cTn>
                              </p:par>
                              <p:par>
                                <p:cTn id="160" presetID="1" presetClass="exit" presetSubtype="0" fill="hold" grpId="1" nodeType="withEffect">
                                  <p:stCondLst>
                                    <p:cond delay="0"/>
                                  </p:stCondLst>
                                  <p:childTnLst>
                                    <p:set>
                                      <p:cBhvr>
                                        <p:cTn id="161" dur="1" fill="hold">
                                          <p:stCondLst>
                                            <p:cond delay="0"/>
                                          </p:stCondLst>
                                        </p:cTn>
                                        <p:tgtEl>
                                          <p:spTgt spid="80"/>
                                        </p:tgtEl>
                                        <p:attrNameLst>
                                          <p:attrName>style.visibility</p:attrName>
                                        </p:attrNameLst>
                                      </p:cBhvr>
                                      <p:to>
                                        <p:strVal val="hidden"/>
                                      </p:to>
                                    </p:set>
                                  </p:childTnLst>
                                </p:cTn>
                              </p:par>
                            </p:childTnLst>
                          </p:cTn>
                        </p:par>
                        <p:par>
                          <p:cTn id="162" fill="hold">
                            <p:stCondLst>
                              <p:cond delay="0"/>
                            </p:stCondLst>
                            <p:childTnLst>
                              <p:par>
                                <p:cTn id="163" presetID="1" presetClass="entr" presetSubtype="0" fill="hold" grpId="0" nodeType="afterEffect">
                                  <p:stCondLst>
                                    <p:cond delay="0"/>
                                  </p:stCondLst>
                                  <p:childTnLst>
                                    <p:set>
                                      <p:cBhvr>
                                        <p:cTn id="164" dur="1" fill="hold">
                                          <p:stCondLst>
                                            <p:cond delay="0"/>
                                          </p:stCondLst>
                                        </p:cTn>
                                        <p:tgtEl>
                                          <p:spTgt spid="51"/>
                                        </p:tgtEl>
                                        <p:attrNameLst>
                                          <p:attrName>style.visibility</p:attrName>
                                        </p:attrNameLst>
                                      </p:cBhvr>
                                      <p:to>
                                        <p:strVal val="visible"/>
                                      </p:to>
                                    </p:set>
                                  </p:childTnLst>
                                </p:cTn>
                              </p:par>
                            </p:childTnLst>
                          </p:cTn>
                        </p:par>
                        <p:par>
                          <p:cTn id="165" fill="hold">
                            <p:stCondLst>
                              <p:cond delay="0"/>
                            </p:stCondLst>
                            <p:childTnLst>
                              <p:par>
                                <p:cTn id="166" presetID="22" presetClass="entr" presetSubtype="4" fill="hold" grpId="0" nodeType="afterEffect">
                                  <p:stCondLst>
                                    <p:cond delay="0"/>
                                  </p:stCondLst>
                                  <p:childTnLst>
                                    <p:set>
                                      <p:cBhvr>
                                        <p:cTn id="167" dur="1" fill="hold">
                                          <p:stCondLst>
                                            <p:cond delay="0"/>
                                          </p:stCondLst>
                                        </p:cTn>
                                        <p:tgtEl>
                                          <p:spTgt spid="52"/>
                                        </p:tgtEl>
                                        <p:attrNameLst>
                                          <p:attrName>style.visibility</p:attrName>
                                        </p:attrNameLst>
                                      </p:cBhvr>
                                      <p:to>
                                        <p:strVal val="visible"/>
                                      </p:to>
                                    </p:set>
                                    <p:animEffect transition="in" filter="wipe(down)">
                                      <p:cBhvr>
                                        <p:cTn id="168" dur="500"/>
                                        <p:tgtEl>
                                          <p:spTgt spid="52"/>
                                        </p:tgtEl>
                                      </p:cBhvr>
                                    </p:animEffect>
                                  </p:childTnLst>
                                </p:cTn>
                              </p:par>
                              <p:par>
                                <p:cTn id="169" presetID="42" presetClass="path" presetSubtype="0" accel="50000" decel="50000" fill="hold" grpId="2" nodeType="withEffect">
                                  <p:stCondLst>
                                    <p:cond delay="0"/>
                                  </p:stCondLst>
                                  <p:childTnLst>
                                    <p:animMotion origin="layout" path="M 0.04566 4.07407E-6 L 0.1323 4.07407E-6 " pathEditMode="relative" rAng="0" ptsTypes="AA">
                                      <p:cBhvr>
                                        <p:cTn id="170" dur="500" fill="hold"/>
                                        <p:tgtEl>
                                          <p:spTgt spid="67"/>
                                        </p:tgtEl>
                                        <p:attrNameLst>
                                          <p:attrName>ppt_x</p:attrName>
                                          <p:attrName>ppt_y</p:attrName>
                                        </p:attrNameLst>
                                      </p:cBhvr>
                                      <p:rCtr x="4323" y="0"/>
                                    </p:animMotion>
                                  </p:childTnLst>
                                </p:cTn>
                              </p:par>
                            </p:childTnLst>
                          </p:cTn>
                        </p:par>
                        <p:par>
                          <p:cTn id="171" fill="hold">
                            <p:stCondLst>
                              <p:cond delay="500"/>
                            </p:stCondLst>
                            <p:childTnLst>
                              <p:par>
                                <p:cTn id="172" presetID="1" presetClass="exit" presetSubtype="0" fill="hold" grpId="3" nodeType="afterEffect">
                                  <p:stCondLst>
                                    <p:cond delay="0"/>
                                  </p:stCondLst>
                                  <p:childTnLst>
                                    <p:set>
                                      <p:cBhvr>
                                        <p:cTn id="173" dur="1" fill="hold">
                                          <p:stCondLst>
                                            <p:cond delay="0"/>
                                          </p:stCondLst>
                                        </p:cTn>
                                        <p:tgtEl>
                                          <p:spTgt spid="67"/>
                                        </p:tgtEl>
                                        <p:attrNameLst>
                                          <p:attrName>style.visibility</p:attrName>
                                        </p:attrNameLst>
                                      </p:cBhvr>
                                      <p:to>
                                        <p:strVal val="hidden"/>
                                      </p:to>
                                    </p:set>
                                  </p:childTnLst>
                                </p:cTn>
                              </p:par>
                            </p:childTnLst>
                          </p:cTn>
                        </p:par>
                        <p:par>
                          <p:cTn id="174" fill="hold">
                            <p:stCondLst>
                              <p:cond delay="500"/>
                            </p:stCondLst>
                            <p:childTnLst>
                              <p:par>
                                <p:cTn id="175" presetID="1" presetClass="entr" presetSubtype="0" fill="hold" grpId="0" nodeType="afterEffect">
                                  <p:stCondLst>
                                    <p:cond delay="0"/>
                                  </p:stCondLst>
                                  <p:childTnLst>
                                    <p:set>
                                      <p:cBhvr>
                                        <p:cTn id="176" dur="1" fill="hold">
                                          <p:stCondLst>
                                            <p:cond delay="0"/>
                                          </p:stCondLst>
                                        </p:cTn>
                                        <p:tgtEl>
                                          <p:spTgt spid="81"/>
                                        </p:tgtEl>
                                        <p:attrNameLst>
                                          <p:attrName>style.visibility</p:attrName>
                                        </p:attrNameLst>
                                      </p:cBhvr>
                                      <p:to>
                                        <p:strVal val="visible"/>
                                      </p:to>
                                    </p:set>
                                  </p:childTnLst>
                                </p:cTn>
                              </p:par>
                            </p:childTnLst>
                          </p:cTn>
                        </p:par>
                        <p:par>
                          <p:cTn id="177" fill="hold">
                            <p:stCondLst>
                              <p:cond delay="500"/>
                            </p:stCondLst>
                            <p:childTnLst>
                              <p:par>
                                <p:cTn id="178" presetID="42" presetClass="path" presetSubtype="0" accel="50000" decel="50000" fill="hold" grpId="1" nodeType="afterEffect">
                                  <p:stCondLst>
                                    <p:cond delay="0"/>
                                  </p:stCondLst>
                                  <p:childTnLst>
                                    <p:animMotion origin="layout" path="M 5E-6 -3.7037E-7 L 0.17952 -0.00023 " pathEditMode="relative" rAng="0" ptsTypes="AA">
                                      <p:cBhvr>
                                        <p:cTn id="179" dur="500" fill="hold"/>
                                        <p:tgtEl>
                                          <p:spTgt spid="81"/>
                                        </p:tgtEl>
                                        <p:attrNameLst>
                                          <p:attrName>ppt_x</p:attrName>
                                          <p:attrName>ppt_y</p:attrName>
                                        </p:attrNameLst>
                                      </p:cBhvr>
                                      <p:rCtr x="8976" y="-23"/>
                                    </p:animMotion>
                                  </p:childTnLst>
                                </p:cTn>
                              </p:par>
                            </p:childTnLst>
                          </p:cTn>
                        </p:par>
                        <p:par>
                          <p:cTn id="180" fill="hold">
                            <p:stCondLst>
                              <p:cond delay="1000"/>
                            </p:stCondLst>
                            <p:childTnLst>
                              <p:par>
                                <p:cTn id="181" presetID="1" presetClass="exit" presetSubtype="0" fill="hold" grpId="3" nodeType="afterEffect">
                                  <p:stCondLst>
                                    <p:cond delay="0"/>
                                  </p:stCondLst>
                                  <p:childTnLst>
                                    <p:set>
                                      <p:cBhvr>
                                        <p:cTn id="182" dur="1" fill="hold">
                                          <p:stCondLst>
                                            <p:cond delay="0"/>
                                          </p:stCondLst>
                                        </p:cTn>
                                        <p:tgtEl>
                                          <p:spTgt spid="81"/>
                                        </p:tgtEl>
                                        <p:attrNameLst>
                                          <p:attrName>style.visibility</p:attrName>
                                        </p:attrNameLst>
                                      </p:cBhvr>
                                      <p:to>
                                        <p:strVal val="hidden"/>
                                      </p:to>
                                    </p:set>
                                  </p:childTnLst>
                                </p:cTn>
                              </p:par>
                            </p:childTnLst>
                          </p:cTn>
                        </p:par>
                        <p:par>
                          <p:cTn id="183" fill="hold">
                            <p:stCondLst>
                              <p:cond delay="1000"/>
                            </p:stCondLst>
                            <p:childTnLst>
                              <p:par>
                                <p:cTn id="184" presetID="1" presetClass="entr" presetSubtype="0" fill="hold" grpId="0" nodeType="afterEffect">
                                  <p:stCondLst>
                                    <p:cond delay="0"/>
                                  </p:stCondLst>
                                  <p:childTnLst>
                                    <p:set>
                                      <p:cBhvr>
                                        <p:cTn id="185" dur="1" fill="hold">
                                          <p:stCondLst>
                                            <p:cond delay="0"/>
                                          </p:stCondLst>
                                        </p:cTn>
                                        <p:tgtEl>
                                          <p:spTgt spid="82"/>
                                        </p:tgtEl>
                                        <p:attrNameLst>
                                          <p:attrName>style.visibility</p:attrName>
                                        </p:attrNameLst>
                                      </p:cBhvr>
                                      <p:to>
                                        <p:strVal val="visible"/>
                                      </p:to>
                                    </p:set>
                                  </p:childTnLst>
                                </p:cTn>
                              </p:par>
                            </p:childTnLst>
                          </p:cTn>
                        </p:par>
                        <p:par>
                          <p:cTn id="186" fill="hold">
                            <p:stCondLst>
                              <p:cond delay="1000"/>
                            </p:stCondLst>
                            <p:childTnLst>
                              <p:par>
                                <p:cTn id="187" presetID="42" presetClass="path" presetSubtype="0" accel="50000" decel="50000" fill="hold" grpId="1" nodeType="afterEffect">
                                  <p:stCondLst>
                                    <p:cond delay="0"/>
                                  </p:stCondLst>
                                  <p:childTnLst>
                                    <p:animMotion origin="layout" path="M 5E-6 -3.33333E-6 L 0.09289 -3.33333E-6 " pathEditMode="relative" rAng="0" ptsTypes="AA">
                                      <p:cBhvr>
                                        <p:cTn id="188" dur="500" fill="hold"/>
                                        <p:tgtEl>
                                          <p:spTgt spid="82"/>
                                        </p:tgtEl>
                                        <p:attrNameLst>
                                          <p:attrName>ppt_x</p:attrName>
                                          <p:attrName>ppt_y</p:attrName>
                                        </p:attrNameLst>
                                      </p:cBhvr>
                                      <p:rCtr x="4635" y="0"/>
                                    </p:animMotion>
                                  </p:childTnLst>
                                </p:cTn>
                              </p:par>
                            </p:childTnLst>
                          </p:cTn>
                        </p:par>
                        <p:par>
                          <p:cTn id="189" fill="hold">
                            <p:stCondLst>
                              <p:cond delay="1500"/>
                            </p:stCondLst>
                            <p:childTnLst>
                              <p:par>
                                <p:cTn id="190" presetID="1" presetClass="exit" presetSubtype="0" fill="hold" grpId="2" nodeType="afterEffect">
                                  <p:stCondLst>
                                    <p:cond delay="0"/>
                                  </p:stCondLst>
                                  <p:childTnLst>
                                    <p:set>
                                      <p:cBhvr>
                                        <p:cTn id="191" dur="1" fill="hold">
                                          <p:stCondLst>
                                            <p:cond delay="0"/>
                                          </p:stCondLst>
                                        </p:cTn>
                                        <p:tgtEl>
                                          <p:spTgt spid="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 grpId="0" animBg="1"/>
      <p:bldP spid="8" grpId="0" animBg="1"/>
      <p:bldP spid="9" grpId="0" animBg="1"/>
      <p:bldP spid="16" grpId="0" animBg="1"/>
      <p:bldP spid="23" grpId="0" animBg="1"/>
      <p:bldP spid="24" grpId="0" animBg="1"/>
      <p:bldP spid="25" grpId="0" animBg="1"/>
      <p:bldP spid="36" grpId="0"/>
      <p:bldP spid="48" grpId="0" animBg="1"/>
      <p:bldP spid="49" grpId="0" animBg="1"/>
      <p:bldP spid="50" grpId="0" animBg="1"/>
      <p:bldP spid="67" grpId="0" animBg="1"/>
      <p:bldP spid="67" grpId="1" animBg="1"/>
      <p:bldP spid="67" grpId="2" animBg="1"/>
      <p:bldP spid="67" grpId="3" animBg="1"/>
      <p:bldP spid="69" grpId="0" animBg="1"/>
      <p:bldP spid="70" grpId="0" animBg="1"/>
      <p:bldP spid="75" grpId="0" animBg="1"/>
      <p:bldP spid="6" grpId="0" animBg="1"/>
      <p:bldP spid="80" grpId="0" animBg="1"/>
      <p:bldP spid="80" grpId="1" animBg="1"/>
      <p:bldP spid="81" grpId="0" animBg="1"/>
      <p:bldP spid="81" grpId="1" animBg="1"/>
      <p:bldP spid="81" grpId="3" animBg="1"/>
      <p:bldP spid="82" grpId="0" animBg="1"/>
      <p:bldP spid="82" grpId="1" animBg="1"/>
      <p:bldP spid="82" grpId="2" animBg="1"/>
      <p:bldP spid="83" grpId="0" animBg="1"/>
      <p:bldP spid="3" grpId="0" animBg="1"/>
      <p:bldP spid="41" grpId="0" animBg="1"/>
      <p:bldP spid="41" grpId="1" animBg="1"/>
      <p:bldP spid="42" grpId="0" animBg="1"/>
      <p:bldP spid="43" grpId="0" animBg="1"/>
      <p:bldP spid="43" grpId="1" animBg="1"/>
      <p:bldP spid="44" grpId="0"/>
      <p:bldP spid="51" grpId="0" animBg="1"/>
      <p:bldP spid="52" grpId="0" animBg="1"/>
      <p:bldP spid="4" grpId="0" animBg="1"/>
      <p:bldP spid="62" grpId="0" animBg="1"/>
      <p:bldP spid="62" grpId="1" animBg="1"/>
      <p:bldP spid="62" grpId="2" animBg="1"/>
      <p:bldP spid="62" grpId="3" animBg="1"/>
      <p:bldP spid="62" grpId="4" animBg="1"/>
      <p:bldP spid="54" grpId="0" animBg="1"/>
      <p:bldP spid="54" grpId="1" animBg="1"/>
      <p:bldP spid="55" grpId="0" animBg="1"/>
      <p:bldP spid="55" grpId="1" animBg="1"/>
      <p:bldP spid="56" grpId="0" animBg="1"/>
      <p:bldP spid="56" grpId="1" animBg="1"/>
      <p:bldP spid="59" grpId="0" animBg="1"/>
      <p:bldP spid="59" grpId="1" animBg="1"/>
      <p:bldP spid="22" grpId="0" animBg="1"/>
      <p:bldP spid="22" grpId="1" animBg="1"/>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4035</Words>
  <Application>Microsoft Macintosh PowerPoint</Application>
  <PresentationFormat>On-screen Show (4:3)</PresentationFormat>
  <Paragraphs>600</Paragraphs>
  <Slides>34</Slides>
  <Notes>32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34</vt:i4>
      </vt:variant>
    </vt:vector>
  </HeadingPairs>
  <TitlesOfParts>
    <vt:vector size="37" baseType="lpstr">
      <vt:lpstr>Edge</vt:lpstr>
      <vt:lpstr>1_Edge</vt:lpstr>
      <vt:lpstr>Acrobat Document</vt:lpstr>
      <vt:lpstr>Accelerating Read Mapping with FastHASH</vt:lpstr>
      <vt:lpstr>Outline</vt:lpstr>
      <vt:lpstr>Outline</vt:lpstr>
      <vt:lpstr>Read Mapping</vt:lpstr>
      <vt:lpstr>Challenges</vt:lpstr>
      <vt:lpstr>Outline</vt:lpstr>
      <vt:lpstr>Hash Table-Based Mappers [Alkan+ NG’09]</vt:lpstr>
      <vt:lpstr>Outline</vt:lpstr>
      <vt:lpstr>Hash Table-Based Mappers [Alkan+ NG’09]</vt:lpstr>
      <vt:lpstr>Advantages of Hash Table Based Mappers</vt:lpstr>
      <vt:lpstr>Outline</vt:lpstr>
      <vt:lpstr>Problem and Goal</vt:lpstr>
      <vt:lpstr>Reducing the Cost of Verification</vt:lpstr>
      <vt:lpstr>Outline</vt:lpstr>
      <vt:lpstr>Key Observations</vt:lpstr>
      <vt:lpstr>Outline</vt:lpstr>
      <vt:lpstr>FastHASH Mechanisms</vt:lpstr>
      <vt:lpstr>Adjacency Filtering (AF)</vt:lpstr>
      <vt:lpstr>Adjacency Filtering (AF)</vt:lpstr>
      <vt:lpstr>FastHASH Mechanisms</vt:lpstr>
      <vt:lpstr>Cheap K-mer Selection (CKS)</vt:lpstr>
      <vt:lpstr>Cheap K-mer Selection</vt:lpstr>
      <vt:lpstr>Outline</vt:lpstr>
      <vt:lpstr>Methodology</vt:lpstr>
      <vt:lpstr>FastHASH Speedup</vt:lpstr>
      <vt:lpstr>Analysis</vt:lpstr>
      <vt:lpstr>Other Key Results (In the paper)</vt:lpstr>
      <vt:lpstr>Outline</vt:lpstr>
      <vt:lpstr>Conclusion</vt:lpstr>
      <vt:lpstr>Acknowledgements</vt:lpstr>
      <vt:lpstr>Thank you! </vt:lpstr>
      <vt:lpstr>Accelerating Read Mapping with FastHASH</vt:lpstr>
      <vt:lpstr>Mapper Comparison: Number of Valid Mappings</vt:lpstr>
      <vt:lpstr>Mapper Comparison: Execution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2012-01-05T19:48:42Z</dcterms:created>
  <dcterms:modified xsi:type="dcterms:W3CDTF">2013-01-27T05:46:29Z</dcterms:modified>
</cp:coreProperties>
</file>