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80" r:id="rId1"/>
  </p:sldMasterIdLst>
  <p:notesMasterIdLst>
    <p:notesMasterId r:id="rId22"/>
  </p:notesMasterIdLst>
  <p:sldIdLst>
    <p:sldId id="299" r:id="rId2"/>
    <p:sldId id="284" r:id="rId3"/>
    <p:sldId id="465" r:id="rId4"/>
    <p:sldId id="473" r:id="rId5"/>
    <p:sldId id="495" r:id="rId6"/>
    <p:sldId id="510" r:id="rId7"/>
    <p:sldId id="477" r:id="rId8"/>
    <p:sldId id="517" r:id="rId9"/>
    <p:sldId id="434" r:id="rId10"/>
    <p:sldId id="437" r:id="rId11"/>
    <p:sldId id="485" r:id="rId12"/>
    <p:sldId id="518" r:id="rId13"/>
    <p:sldId id="512" r:id="rId14"/>
    <p:sldId id="491" r:id="rId15"/>
    <p:sldId id="501" r:id="rId16"/>
    <p:sldId id="459" r:id="rId17"/>
    <p:sldId id="514" r:id="rId18"/>
    <p:sldId id="508" r:id="rId19"/>
    <p:sldId id="443" r:id="rId20"/>
    <p:sldId id="44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751CB"/>
    <a:srgbClr val="FFFF66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52" autoAdjust="0"/>
    <p:restoredTop sz="94660"/>
  </p:normalViewPr>
  <p:slideViewPr>
    <p:cSldViewPr>
      <p:cViewPr>
        <p:scale>
          <a:sx n="100" d="100"/>
          <a:sy n="100" d="100"/>
        </p:scale>
        <p:origin x="-474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BB007-2E9D-4DF8-AC7A-473AB0552C20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66146-EB23-4015-A830-12562B689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0502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Cloudera</a:t>
            </a:r>
            <a:r>
              <a:rPr lang="en-US" baseline="0" dirty="0" smtClean="0"/>
              <a:t> is the first that commercialized </a:t>
            </a:r>
            <a:r>
              <a:rPr lang="en-US" baseline="0" dirty="0" err="1" smtClean="0"/>
              <a:t>Hadoop</a:t>
            </a:r>
            <a:r>
              <a:rPr lang="en-US" baseline="0" dirty="0" smtClean="0"/>
              <a:t> – claimed to be the leader – opened in 2008</a:t>
            </a:r>
          </a:p>
          <a:p>
            <a:r>
              <a:rPr lang="en-US" baseline="0" dirty="0" err="1" smtClean="0"/>
              <a:t>Hortonworks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Hadoop</a:t>
            </a:r>
            <a:r>
              <a:rPr lang="en-US" baseline="0" dirty="0" smtClean="0"/>
              <a:t>-enterprise – opened in 2011</a:t>
            </a:r>
          </a:p>
          <a:p>
            <a:r>
              <a:rPr lang="en-US" baseline="0" dirty="0" err="1" smtClean="0"/>
              <a:t>Giraph</a:t>
            </a:r>
            <a:r>
              <a:rPr lang="en-US" baseline="0" dirty="0" smtClean="0"/>
              <a:t>: open-source counterpart of </a:t>
            </a:r>
            <a:r>
              <a:rPr lang="en-US" baseline="0" dirty="0" err="1" smtClean="0"/>
              <a:t>Pregel</a:t>
            </a:r>
            <a:endParaRPr lang="en-US" baseline="0" dirty="0" smtClean="0"/>
          </a:p>
          <a:p>
            <a:r>
              <a:rPr lang="en-US" baseline="0" dirty="0" smtClean="0"/>
              <a:t>Hama: general Bulk Synchronous Processing computing engine on top of </a:t>
            </a:r>
            <a:r>
              <a:rPr lang="en-US" baseline="0" dirty="0" err="1" smtClean="0"/>
              <a:t>Hadoop</a:t>
            </a:r>
            <a:r>
              <a:rPr lang="en-US" baseline="0" dirty="0" smtClean="0"/>
              <a:t> to do scientific computing, iterative algorithm such Matrix, Graph and Machine Learning</a:t>
            </a:r>
          </a:p>
          <a:p>
            <a:r>
              <a:rPr lang="en-US" baseline="0" dirty="0" smtClean="0"/>
              <a:t>Hive: data warehouse: query and manage large datasets in distributed storage using SQL-like language, based on </a:t>
            </a:r>
            <a:r>
              <a:rPr lang="en-US" baseline="0" dirty="0" err="1" smtClean="0"/>
              <a:t>MapReduce</a:t>
            </a:r>
            <a:r>
              <a:rPr lang="en-US" baseline="0" dirty="0" smtClean="0"/>
              <a:t> – initially developed by </a:t>
            </a:r>
            <a:r>
              <a:rPr lang="en-US" baseline="0" dirty="0" err="1" smtClean="0"/>
              <a:t>Facebook</a:t>
            </a:r>
            <a:endParaRPr lang="en-US" baseline="0" dirty="0" smtClean="0"/>
          </a:p>
          <a:p>
            <a:r>
              <a:rPr lang="en-US" baseline="0" dirty="0" smtClean="0"/>
              <a:t>Pig: has high-level language to express data analysis program – its infrastructure support parallel execution, auto-tune efficiency. On </a:t>
            </a:r>
            <a:r>
              <a:rPr lang="en-US" baseline="0" dirty="0" err="1" smtClean="0"/>
              <a:t>Hadoop</a:t>
            </a:r>
            <a:endParaRPr lang="en-US" baseline="0" dirty="0" smtClean="0"/>
          </a:p>
          <a:p>
            <a:r>
              <a:rPr lang="en-US" baseline="0" dirty="0" smtClean="0"/>
              <a:t>Storm: distributed </a:t>
            </a:r>
            <a:r>
              <a:rPr lang="en-US" baseline="0" dirty="0" err="1" smtClean="0"/>
              <a:t>realtime</a:t>
            </a:r>
            <a:r>
              <a:rPr lang="en-US" baseline="0" dirty="0" smtClean="0"/>
              <a:t> computation system, easy to process unbounded streams of data. Utilize </a:t>
            </a:r>
            <a:r>
              <a:rPr lang="en-US" baseline="0" dirty="0" err="1" smtClean="0"/>
              <a:t>queueing</a:t>
            </a:r>
            <a:r>
              <a:rPr lang="en-US" baseline="0" dirty="0" smtClean="0"/>
              <a:t> and database technologies to consume data in arbitrary complex way, repartition streams between each stage</a:t>
            </a:r>
          </a:p>
          <a:p>
            <a:r>
              <a:rPr lang="en-US" baseline="0" dirty="0" smtClean="0"/>
              <a:t>Flume: library for collecting, aggregating and moving large amounts of log data. Main goal is to deliver data from applications to HDFS, based on streaming data flow. </a:t>
            </a:r>
          </a:p>
          <a:p>
            <a:r>
              <a:rPr lang="en-US" baseline="0" dirty="0" smtClean="0"/>
              <a:t>Mahout: machine learning, dumped </a:t>
            </a:r>
            <a:r>
              <a:rPr lang="en-US" baseline="0" dirty="0" err="1" smtClean="0"/>
              <a:t>Hadoop</a:t>
            </a:r>
            <a:r>
              <a:rPr lang="en-US" baseline="0" dirty="0" smtClean="0"/>
              <a:t>, used Spark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66146-EB23-4015-A830-12562B6899F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536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E58E2419-D135-46A0-BFF7-A0549A822BE4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/>
              </a:defRPr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547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2884-8F9F-4925-AF39-8A7E8085EF8E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7979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18573-4A96-4218-9644-84B8B4A289BA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  <a:extLst/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34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8DA2-E4BB-4EE9-BF18-D97FC729835B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47700" y="990600"/>
            <a:ext cx="7848600" cy="1588"/>
          </a:xfrm>
          <a:prstGeom prst="line">
            <a:avLst/>
          </a:prstGeom>
          <a:ln w="158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98354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2328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8DA2-E4BB-4EE9-BF18-D97FC729835B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47700" y="1598612"/>
            <a:ext cx="7848600" cy="1588"/>
          </a:xfrm>
          <a:prstGeom prst="line">
            <a:avLst/>
          </a:prstGeom>
          <a:ln w="158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98354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l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348"/>
            <a:ext cx="8229600" cy="928052"/>
          </a:xfrm>
          <a:prstGeom prst="rect">
            <a:avLst/>
          </a:prstGeom>
        </p:spPr>
        <p:txBody>
          <a:bodyPr anchor="ctr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8DA2-E4BB-4EE9-BF18-D97FC729835B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47700" y="1295400"/>
            <a:ext cx="7848600" cy="1588"/>
          </a:xfrm>
          <a:prstGeom prst="line">
            <a:avLst/>
          </a:prstGeom>
          <a:ln w="158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295400"/>
            <a:ext cx="8229600" cy="304800"/>
          </a:xfrm>
          <a:prstGeom prst="rect">
            <a:avLst/>
          </a:prstGeom>
        </p:spPr>
        <p:txBody>
          <a:bodyPr/>
          <a:lstStyle>
            <a:lvl1pPr algn="r">
              <a:buNone/>
              <a:defRPr sz="2400"/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8354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34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9AC8-CF93-4A97-A0F1-DD764E391519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80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34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82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127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782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127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8718-E994-4245-82A3-86346F52AFF1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92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503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3708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512E-0CC3-45EE-91BC-BA0D0D4BAF7E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976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00B4-161C-40F5-8DE2-F15949646215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8248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07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EFDD-5702-4D48-B0D2-CAC371A5F430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0368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5A9A98E2-ADF3-408A-80B3-A6600F904EF2}" type="datetime1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Copperplate Gothic Bold" pitchFamily="34" charset="0"/>
              </a:defRPr>
            </a:lvl1pPr>
          </a:lstStyle>
          <a:p>
            <a:fld id="{9C78E457-682A-4C5D-A359-2AAE681DBB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9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91" r:id="rId3"/>
    <p:sldLayoutId id="2147483790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gif"/><Relationship Id="rId1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229600" cy="2743200"/>
          </a:xfrm>
        </p:spPr>
        <p:txBody>
          <a:bodyPr/>
          <a:lstStyle/>
          <a:p>
            <a:r>
              <a:rPr lang="en-US" sz="5400" dirty="0" smtClean="0">
                <a:solidFill>
                  <a:schemeClr val="tx2"/>
                </a:solidFill>
              </a:rPr>
              <a:t>Yak: A High-Performance Big-Data-Friendly </a:t>
            </a:r>
            <a:br>
              <a:rPr lang="en-US" sz="54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chemeClr val="tx2"/>
                </a:solidFill>
              </a:rPr>
              <a:t>Garbage Collector 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152400" y="5334000"/>
            <a:ext cx="4419600" cy="830997"/>
          </a:xfrm>
          <a:prstGeom prst="rect">
            <a:avLst/>
          </a:prstGeom>
        </p:spPr>
        <p:txBody>
          <a:bodyPr wrap="square" lIns="0" rIns="0" anchor="ctr" anchorCtr="0">
            <a:spAutoFit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Khanh Nguyen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, Lu Fang,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Guoqing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Xu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, </a:t>
            </a:r>
          </a:p>
          <a:p>
            <a:pPr lvl="0" algn="ctr" defTabSz="457200">
              <a:spcBef>
                <a:spcPct val="0"/>
              </a:spcBef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Brian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Demsky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,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Sanazsadat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Alamian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495800" y="6096000"/>
            <a:ext cx="2743200" cy="457200"/>
          </a:xfrm>
          <a:prstGeom prst="rect">
            <a:avLst/>
          </a:prstGeom>
        </p:spPr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University of Chicago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7315200" y="6096000"/>
            <a:ext cx="1676400" cy="457200"/>
          </a:xfrm>
          <a:prstGeom prst="rect">
            <a:avLst/>
          </a:prstGeom>
        </p:spPr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ETH Z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ür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ich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533400" y="6096000"/>
            <a:ext cx="3581400" cy="457200"/>
          </a:xfrm>
          <a:prstGeom prst="rect">
            <a:avLst/>
          </a:prstGeom>
        </p:spPr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University of California, Irvine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5703332"/>
            <a:ext cx="1128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Shan Lu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7315200" y="5703332"/>
            <a:ext cx="143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Arial Narrow" pitchFamily="34" charset="0"/>
              </a:rPr>
              <a:t>Onur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Mutlu</a:t>
            </a:r>
            <a:endParaRPr lang="en-US" sz="2400" dirty="0"/>
          </a:p>
        </p:txBody>
      </p:sp>
      <p:pic>
        <p:nvPicPr>
          <p:cNvPr id="1029" name="Picture 5" descr="https://www.usenix.org/sites/default/files/osdi16_logo_flat_ol_3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191000"/>
            <a:ext cx="1594402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Yak</a:t>
            </a:r>
            <a:r>
              <a:rPr lang="en-US" dirty="0" smtClean="0"/>
              <a:t>: An Automatic Solution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+mn-lt"/>
              </a:rPr>
              <a:t>Yak</a:t>
            </a:r>
            <a:r>
              <a:rPr lang="en-US" sz="3600" dirty="0" smtClean="0">
                <a:latin typeface="+mn-lt"/>
              </a:rPr>
              <a:t>: the first hybrid GC</a:t>
            </a:r>
          </a:p>
          <a:p>
            <a:pPr lvl="1"/>
            <a:r>
              <a:rPr lang="en-US" sz="3200" dirty="0" smtClean="0">
                <a:latin typeface="+mn-lt"/>
              </a:rPr>
              <a:t>Implemented in </a:t>
            </a:r>
            <a:r>
              <a:rPr lang="en-US" sz="3200" dirty="0" err="1" smtClean="0">
                <a:latin typeface="+mn-lt"/>
              </a:rPr>
              <a:t>OpenJDK</a:t>
            </a:r>
            <a:r>
              <a:rPr lang="en-US" sz="3200" dirty="0" smtClean="0">
                <a:latin typeface="+mn-lt"/>
              </a:rPr>
              <a:t> 8</a:t>
            </a:r>
          </a:p>
          <a:p>
            <a:pPr lvl="2"/>
            <a:r>
              <a:rPr lang="en-US" dirty="0" smtClean="0">
                <a:latin typeface="+mn-lt"/>
                <a:cs typeface="Arial" pitchFamily="34" charset="0"/>
              </a:rPr>
              <a:t>Modified the interpreter, two JIT compilers, the heap layout, the Parallel Scavenge GC</a:t>
            </a:r>
          </a:p>
          <a:p>
            <a:pPr lvl="1"/>
            <a:r>
              <a:rPr lang="en-US" sz="3200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NO code refactoring needed; 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correctness guaranteed by the system</a:t>
            </a:r>
            <a:endParaRPr lang="en-US" sz="3200" dirty="0" smtClean="0">
              <a:latin typeface="+mn-lt"/>
              <a:cs typeface="Arial" pitchFamily="34" charset="0"/>
            </a:endParaRPr>
          </a:p>
          <a:p>
            <a:pPr lvl="1"/>
            <a:r>
              <a:rPr lang="en-US" sz="3200" dirty="0" smtClean="0">
                <a:latin typeface="+mn-lt"/>
              </a:rPr>
              <a:t>On average, vs. default production GC (PS):</a:t>
            </a:r>
          </a:p>
          <a:p>
            <a:pPr lvl="2"/>
            <a:r>
              <a:rPr lang="en-US" sz="2800" dirty="0" smtClean="0">
                <a:latin typeface="+mn-lt"/>
              </a:rPr>
              <a:t>Reduce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33%</a:t>
            </a:r>
            <a:r>
              <a:rPr lang="en-US" sz="2800" dirty="0" smtClean="0">
                <a:latin typeface="+mn-lt"/>
              </a:rPr>
              <a:t> execution time</a:t>
            </a:r>
          </a:p>
          <a:p>
            <a:pPr lvl="2"/>
            <a:r>
              <a:rPr lang="en-US" sz="2800" dirty="0" smtClean="0">
                <a:latin typeface="+mn-lt"/>
              </a:rPr>
              <a:t>Reduce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78%</a:t>
            </a:r>
            <a:r>
              <a:rPr lang="en-US" sz="2800" dirty="0" smtClean="0">
                <a:latin typeface="+mn-lt"/>
              </a:rPr>
              <a:t> GC time </a:t>
            </a:r>
            <a:endParaRPr lang="en-US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338" name="AutoShape 2" descr="Image result for software developer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How to create regions?</a:t>
            </a:r>
          </a:p>
          <a:p>
            <a:r>
              <a:rPr lang="en-US" sz="3600" dirty="0" smtClean="0">
                <a:latin typeface="+mn-lt"/>
              </a:rPr>
              <a:t>How to reclaim regions 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correctly</a:t>
            </a:r>
            <a:r>
              <a:rPr lang="en-US" sz="3600" dirty="0" smtClean="0">
                <a:latin typeface="+mn-lt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to Create Regions?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  <a:cs typeface="Arial" pitchFamily="34" charset="0"/>
              </a:rPr>
              <a:t>A region starts at a call to </a:t>
            </a:r>
            <a:r>
              <a:rPr lang="en-US" sz="36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epoch-start</a:t>
            </a:r>
            <a:r>
              <a:rPr lang="en-US" sz="3600" dirty="0" smtClean="0">
                <a:latin typeface="+mn-lt"/>
                <a:cs typeface="Arial" pitchFamily="34" charset="0"/>
              </a:rPr>
              <a:t> and ends at a call to </a:t>
            </a:r>
            <a:r>
              <a:rPr lang="en-US" sz="36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epoch-end </a:t>
            </a:r>
          </a:p>
          <a:p>
            <a:pPr marL="800100" lvl="1" indent="-342900">
              <a:buFont typeface="Arial"/>
              <a:buChar char="•"/>
            </a:pPr>
            <a:r>
              <a:rPr lang="en-US" sz="3200" dirty="0" smtClean="0">
                <a:latin typeface="+mn-lt"/>
                <a:cs typeface="Arial" pitchFamily="34" charset="0"/>
              </a:rPr>
              <a:t>The location of epochs affects </a:t>
            </a:r>
            <a:r>
              <a:rPr lang="en-US" sz="3200" i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performance</a:t>
            </a:r>
            <a:r>
              <a:rPr lang="en-US" sz="3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dirty="0" smtClean="0">
                <a:latin typeface="+mn-lt"/>
                <a:cs typeface="Arial" pitchFamily="34" charset="0"/>
              </a:rPr>
              <a:t>but not </a:t>
            </a:r>
            <a:r>
              <a:rPr lang="en-US" sz="3200" i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correctness</a:t>
            </a:r>
          </a:p>
          <a:p>
            <a:r>
              <a:rPr lang="en-US" sz="3600" dirty="0" smtClean="0">
                <a:latin typeface="+mn-lt"/>
                <a:cs typeface="Arial" pitchFamily="34" charset="0"/>
              </a:rPr>
              <a:t>Regions are thread-local</a:t>
            </a:r>
          </a:p>
          <a:p>
            <a:r>
              <a:rPr lang="en-US" sz="3600" dirty="0" smtClean="0">
                <a:latin typeface="+mn-lt"/>
                <a:cs typeface="Arial" pitchFamily="34" charset="0"/>
              </a:rPr>
              <a:t>Regions can be nested</a:t>
            </a:r>
          </a:p>
          <a:p>
            <a:endParaRPr lang="en-US" sz="3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Region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Semilattice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19800" y="1371600"/>
            <a:ext cx="9906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CS,*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53000" y="2667000"/>
            <a:ext cx="990600" cy="533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1,t</a:t>
            </a:r>
            <a:r>
              <a:rPr lang="en-US" sz="2400" baseline="-25000" dirty="0" smtClean="0">
                <a:latin typeface="Arial Rounded MT Bold" pitchFamily="34" charset="0"/>
              </a:rPr>
              <a:t>1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953000" y="3886200"/>
            <a:ext cx="990600" cy="533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2,t</a:t>
            </a:r>
            <a:r>
              <a:rPr lang="en-US" sz="2400" baseline="-25000" dirty="0" smtClean="0">
                <a:latin typeface="Arial Rounded MT Bold" pitchFamily="34" charset="0"/>
              </a:rPr>
              <a:t>1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953000" y="5029200"/>
            <a:ext cx="990600" cy="533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3,t</a:t>
            </a:r>
            <a:r>
              <a:rPr lang="en-US" sz="2400" baseline="-25000" dirty="0" smtClean="0">
                <a:latin typeface="Arial Rounded MT Bold" pitchFamily="34" charset="0"/>
              </a:rPr>
              <a:t>1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086600" y="2667000"/>
            <a:ext cx="990600" cy="533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1,t</a:t>
            </a:r>
            <a:r>
              <a:rPr lang="en-US" sz="2400" baseline="-25000" dirty="0" smtClean="0">
                <a:latin typeface="Arial Rounded MT Bold" pitchFamily="34" charset="0"/>
              </a:rPr>
              <a:t>2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086600" y="3886200"/>
            <a:ext cx="990600" cy="533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2,t</a:t>
            </a:r>
            <a:r>
              <a:rPr lang="en-US" sz="2400" baseline="-25000" dirty="0" smtClean="0">
                <a:latin typeface="Arial Rounded MT Bold" pitchFamily="34" charset="0"/>
              </a:rPr>
              <a:t>2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086600" y="5029200"/>
            <a:ext cx="990600" cy="533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3,t</a:t>
            </a:r>
            <a:r>
              <a:rPr lang="en-US" sz="2400" baseline="-25000" dirty="0" smtClean="0">
                <a:latin typeface="Arial Rounded MT Bold" pitchFamily="34" charset="0"/>
              </a:rPr>
              <a:t>2</a:t>
            </a:r>
            <a:endParaRPr lang="en-US" sz="2400" dirty="0">
              <a:latin typeface="Arial Rounded MT Bold" pitchFamily="34" charset="0"/>
            </a:endParaRPr>
          </a:p>
        </p:txBody>
      </p:sp>
      <p:cxnSp>
        <p:nvCxnSpPr>
          <p:cNvPr id="29" name="Straight Arrow Connector 28"/>
          <p:cNvCxnSpPr>
            <a:stCxn id="9" idx="2"/>
            <a:endCxn id="10" idx="0"/>
          </p:cNvCxnSpPr>
          <p:nvPr/>
        </p:nvCxnSpPr>
        <p:spPr>
          <a:xfrm rot="5400000">
            <a:off x="5600700" y="1752600"/>
            <a:ext cx="7620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2"/>
            <a:endCxn id="19" idx="0"/>
          </p:cNvCxnSpPr>
          <p:nvPr/>
        </p:nvCxnSpPr>
        <p:spPr>
          <a:xfrm rot="16200000" flipH="1">
            <a:off x="6667500" y="1752600"/>
            <a:ext cx="7620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14" idx="0"/>
          </p:cNvCxnSpPr>
          <p:nvPr/>
        </p:nvCxnSpPr>
        <p:spPr>
          <a:xfrm rot="5400000">
            <a:off x="5105400" y="35433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4" idx="2"/>
            <a:endCxn id="15" idx="0"/>
          </p:cNvCxnSpPr>
          <p:nvPr/>
        </p:nvCxnSpPr>
        <p:spPr>
          <a:xfrm rot="5400000">
            <a:off x="5143500" y="4724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9" idx="2"/>
            <a:endCxn id="20" idx="0"/>
          </p:cNvCxnSpPr>
          <p:nvPr/>
        </p:nvCxnSpPr>
        <p:spPr>
          <a:xfrm rot="5400000">
            <a:off x="7239000" y="35433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0" idx="2"/>
            <a:endCxn id="21" idx="0"/>
          </p:cNvCxnSpPr>
          <p:nvPr/>
        </p:nvCxnSpPr>
        <p:spPr>
          <a:xfrm rot="5400000">
            <a:off x="7277100" y="4724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81400" y="3810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region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6" name="Left Brace 45"/>
          <p:cNvSpPr/>
          <p:nvPr/>
        </p:nvSpPr>
        <p:spPr>
          <a:xfrm>
            <a:off x="4572000" y="2590800"/>
            <a:ext cx="304800" cy="2971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 Single Corner Rectangle 65"/>
          <p:cNvSpPr/>
          <p:nvPr/>
        </p:nvSpPr>
        <p:spPr>
          <a:xfrm>
            <a:off x="533400" y="1143000"/>
            <a:ext cx="2667000" cy="5334000"/>
          </a:xfrm>
          <a:prstGeom prst="round1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 main() {</a:t>
            </a: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//end of main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3400" y="1752600"/>
            <a:ext cx="2667000" cy="419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epoch_start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();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for(   ) {</a:t>
            </a: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2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epoch_end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();</a:t>
            </a:r>
            <a:endParaRPr lang="en-U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33400" y="2438400"/>
            <a:ext cx="2667000" cy="274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epoch_start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();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for(   ) {</a:t>
            </a: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epoch_end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();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33400" y="3048000"/>
            <a:ext cx="26670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epoch_start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();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for(   ) {</a:t>
            </a:r>
          </a:p>
          <a:p>
            <a:endParaRPr lang="en-U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epoch_end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();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019800" y="5181600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19800" y="5181600"/>
            <a:ext cx="228600" cy="228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Curved Connector 32"/>
          <p:cNvCxnSpPr>
            <a:endCxn id="30" idx="0"/>
          </p:cNvCxnSpPr>
          <p:nvPr/>
        </p:nvCxnSpPr>
        <p:spPr>
          <a:xfrm rot="16200000" flipH="1">
            <a:off x="5619750" y="4667250"/>
            <a:ext cx="762000" cy="266700"/>
          </a:xfrm>
          <a:prstGeom prst="curvedConnector3">
            <a:avLst>
              <a:gd name="adj1" fmla="val 50000"/>
            </a:avLst>
          </a:prstGeom>
          <a:ln>
            <a:solidFill>
              <a:srgbClr val="9751C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16200000" flipH="1">
            <a:off x="5619750" y="4667250"/>
            <a:ext cx="762001" cy="266700"/>
          </a:xfrm>
          <a:prstGeom prst="curvedConnector3">
            <a:avLst>
              <a:gd name="adj1" fmla="val 50000"/>
            </a:avLst>
          </a:prstGeom>
          <a:ln>
            <a:solidFill>
              <a:srgbClr val="9751C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hape 35"/>
          <p:cNvCxnSpPr>
            <a:stCxn id="20" idx="1"/>
            <a:endCxn id="30" idx="0"/>
          </p:cNvCxnSpPr>
          <p:nvPr/>
        </p:nvCxnSpPr>
        <p:spPr>
          <a:xfrm rot="10800000" flipV="1">
            <a:off x="6134100" y="4152900"/>
            <a:ext cx="952500" cy="1028700"/>
          </a:xfrm>
          <a:prstGeom prst="curvedConnector2">
            <a:avLst/>
          </a:prstGeom>
          <a:ln>
            <a:solidFill>
              <a:srgbClr val="9751C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7"/>
          <p:cNvGrpSpPr/>
          <p:nvPr/>
        </p:nvGrpSpPr>
        <p:grpSpPr>
          <a:xfrm>
            <a:off x="4191000" y="5867400"/>
            <a:ext cx="4191000" cy="461665"/>
            <a:chOff x="4724400" y="4800600"/>
            <a:chExt cx="4191000" cy="461665"/>
          </a:xfrm>
        </p:grpSpPr>
        <p:sp>
          <p:nvSpPr>
            <p:cNvPr id="39" name="TextBox 38"/>
            <p:cNvSpPr txBox="1"/>
            <p:nvPr/>
          </p:nvSpPr>
          <p:spPr>
            <a:xfrm>
              <a:off x="4724400" y="4800600"/>
              <a:ext cx="419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JOIN</a:t>
              </a:r>
              <a:r>
                <a:rPr lang="en-US" sz="2400" dirty="0" smtClean="0">
                  <a:solidFill>
                    <a:schemeClr val="tx2"/>
                  </a:solidFill>
                </a:rPr>
                <a:t>(            ,            ) = 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638800" y="4800600"/>
              <a:ext cx="762000" cy="381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Rounded MT Bold" pitchFamily="34" charset="0"/>
                </a:rPr>
                <a:t>2,t</a:t>
              </a:r>
              <a:r>
                <a:rPr lang="en-US" sz="2400" baseline="-25000" dirty="0" smtClean="0">
                  <a:latin typeface="Arial Rounded MT Bold" pitchFamily="34" charset="0"/>
                </a:rPr>
                <a:t>1</a:t>
              </a:r>
              <a:endParaRPr lang="en-US" sz="2400" dirty="0">
                <a:latin typeface="Arial Rounded MT Bold" pitchFamily="34" charset="0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553200" y="4800600"/>
              <a:ext cx="762000" cy="381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Rounded MT Bold" pitchFamily="34" charset="0"/>
                </a:rPr>
                <a:t>2,t</a:t>
              </a:r>
              <a:r>
                <a:rPr lang="en-US" sz="2400" baseline="-25000" dirty="0" smtClean="0">
                  <a:latin typeface="Arial Rounded MT Bold" pitchFamily="34" charset="0"/>
                </a:rPr>
                <a:t>2</a:t>
              </a:r>
              <a:endParaRPr lang="en-US" sz="2400" dirty="0">
                <a:latin typeface="Arial Rounded MT Bold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7772400" y="4800600"/>
              <a:ext cx="9144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Rounded MT Bold" pitchFamily="34" charset="0"/>
                </a:rPr>
                <a:t>CS,*</a:t>
              </a:r>
              <a:endParaRPr lang="en-US" sz="2400" dirty="0">
                <a:latin typeface="Arial Rounded MT Bold" pitchFamily="34" charset="0"/>
              </a:endParaRPr>
            </a:p>
          </p:txBody>
        </p:sp>
      </p:grpSp>
      <p:grpSp>
        <p:nvGrpSpPr>
          <p:cNvPr id="5" name="Group 50"/>
          <p:cNvGrpSpPr/>
          <p:nvPr/>
        </p:nvGrpSpPr>
        <p:grpSpPr>
          <a:xfrm>
            <a:off x="4191000" y="5867400"/>
            <a:ext cx="4191000" cy="461665"/>
            <a:chOff x="4724400" y="4800600"/>
            <a:chExt cx="4191000" cy="461665"/>
          </a:xfrm>
        </p:grpSpPr>
        <p:sp>
          <p:nvSpPr>
            <p:cNvPr id="51" name="TextBox 50"/>
            <p:cNvSpPr txBox="1"/>
            <p:nvPr/>
          </p:nvSpPr>
          <p:spPr>
            <a:xfrm>
              <a:off x="4724400" y="4800600"/>
              <a:ext cx="419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Courier New" pitchFamily="49" charset="0"/>
                  <a:cs typeface="Courier New" pitchFamily="49" charset="0"/>
                </a:rPr>
                <a:t>JOIN</a:t>
              </a:r>
              <a:r>
                <a:rPr lang="en-US" sz="2400" dirty="0" smtClean="0">
                  <a:solidFill>
                    <a:schemeClr val="tx2"/>
                  </a:solidFill>
                </a:rPr>
                <a:t>(            ,            ) = 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638800" y="4800600"/>
              <a:ext cx="762000" cy="381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Rounded MT Bold" pitchFamily="34" charset="0"/>
                </a:rPr>
                <a:t>3,t</a:t>
              </a:r>
              <a:r>
                <a:rPr lang="en-US" sz="2400" baseline="-25000" dirty="0" smtClean="0">
                  <a:latin typeface="Arial Rounded MT Bold" pitchFamily="34" charset="0"/>
                </a:rPr>
                <a:t>1</a:t>
              </a:r>
              <a:endParaRPr lang="en-US" sz="2400" dirty="0">
                <a:latin typeface="Arial Rounded MT Bold" pitchFamily="34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553200" y="4800600"/>
              <a:ext cx="762000" cy="381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Rounded MT Bold" pitchFamily="34" charset="0"/>
                </a:rPr>
                <a:t>2,t</a:t>
              </a:r>
              <a:r>
                <a:rPr lang="en-US" sz="2400" baseline="-25000" dirty="0" smtClean="0">
                  <a:latin typeface="Arial Rounded MT Bold" pitchFamily="34" charset="0"/>
                </a:rPr>
                <a:t>1</a:t>
              </a:r>
              <a:endParaRPr lang="en-US" sz="2400" dirty="0">
                <a:latin typeface="Arial Rounded MT Bold" pitchFamily="34" charset="0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7772400" y="4800600"/>
              <a:ext cx="762000" cy="381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 Rounded MT Bold" pitchFamily="34" charset="0"/>
                </a:rPr>
                <a:t>2,t</a:t>
              </a:r>
              <a:r>
                <a:rPr lang="en-US" sz="2400" baseline="-25000" dirty="0" smtClean="0">
                  <a:latin typeface="Arial Rounded MT Bold" pitchFamily="34" charset="0"/>
                </a:rPr>
                <a:t>1</a:t>
              </a:r>
              <a:endParaRPr lang="en-US" sz="2400" dirty="0">
                <a:latin typeface="Arial Rounded MT Bold" pitchFamily="34" charset="0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2209800" y="1676400"/>
            <a:ext cx="2667000" cy="4191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epoch #1</a:t>
            </a: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sz="1400" b="1" dirty="0" smtClean="0">
              <a:solidFill>
                <a:srgbClr val="002060"/>
              </a:solidFill>
              <a:cs typeface="Courier New" pitchFamily="49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09800" y="2362200"/>
            <a:ext cx="2667000" cy="2743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epoch #2</a:t>
            </a: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sz="1400" b="1" dirty="0" smtClean="0">
              <a:solidFill>
                <a:srgbClr val="002060"/>
              </a:solidFill>
              <a:cs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209800" y="2971800"/>
            <a:ext cx="2667000" cy="1295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epoch #3</a:t>
            </a: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b="1" dirty="0" smtClean="0">
              <a:solidFill>
                <a:srgbClr val="002060"/>
              </a:solidFill>
              <a:cs typeface="Courier New" pitchFamily="49" charset="0"/>
            </a:endParaRPr>
          </a:p>
          <a:p>
            <a:endParaRPr lang="en-US" sz="1400" b="1" dirty="0" smtClean="0">
              <a:solidFill>
                <a:srgbClr val="002060"/>
              </a:solidFill>
              <a:cs typeface="Courier New" pitchFamily="49" charset="0"/>
            </a:endParaRPr>
          </a:p>
        </p:txBody>
      </p:sp>
      <p:sp>
        <p:nvSpPr>
          <p:cNvPr id="56" name="Title 4"/>
          <p:cNvSpPr txBox="1">
            <a:spLocks/>
          </p:cNvSpPr>
          <p:nvPr/>
        </p:nvSpPr>
        <p:spPr>
          <a:xfrm>
            <a:off x="3810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7" name="Title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to Create Regions?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00416 -0.1611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8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02916 -0.53889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-269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9" grpId="0" animBg="1"/>
      <p:bldP spid="10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44" grpId="0"/>
      <p:bldP spid="46" grpId="0" animBg="1"/>
      <p:bldP spid="66" grpId="0" animBg="1"/>
      <p:bldP spid="67" grpId="0" animBg="1"/>
      <p:bldP spid="68" grpId="0" animBg="1"/>
      <p:bldP spid="69" grpId="0" animBg="1"/>
      <p:bldP spid="28" grpId="0" animBg="1"/>
      <p:bldP spid="28" grpId="1" animBg="1"/>
      <p:bldP spid="28" grpId="2" animBg="1"/>
      <p:bldP spid="30" grpId="0" animBg="1"/>
      <p:bldP spid="40" grpId="0"/>
      <p:bldP spid="42" grpId="0"/>
      <p:bldP spid="55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67348"/>
            <a:ext cx="8915400" cy="1143000"/>
          </a:xfrm>
        </p:spPr>
        <p:txBody>
          <a:bodyPr/>
          <a:lstStyle/>
          <a:p>
            <a:r>
              <a:rPr lang="en-US" sz="4000" dirty="0" smtClean="0"/>
              <a:t>How to Reclaim Regions </a:t>
            </a:r>
            <a:r>
              <a:rPr lang="en-US" sz="4000" dirty="0" smtClean="0">
                <a:solidFill>
                  <a:srgbClr val="FF0000"/>
                </a:solidFill>
              </a:rPr>
              <a:t>Correctly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+mn-lt"/>
              </a:rPr>
              <a:t>Object Promotion Algorithm</a:t>
            </a:r>
          </a:p>
          <a:p>
            <a:pPr marL="457200" lvl="1">
              <a:buNone/>
            </a:pPr>
            <a:r>
              <a:rPr lang="en-US" sz="3200" dirty="0" smtClean="0">
                <a:latin typeface="+mn-lt"/>
              </a:rPr>
              <a:t>Two key tasks:</a:t>
            </a:r>
          </a:p>
          <a:p>
            <a:pPr marL="640080" lvl="2"/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What:</a:t>
            </a:r>
            <a:r>
              <a:rPr lang="en-US" sz="2800" dirty="0" smtClean="0">
                <a:latin typeface="+mn-lt"/>
              </a:rPr>
              <a:t> Identify escaping objects: </a:t>
            </a:r>
          </a:p>
          <a:p>
            <a:pPr marL="1005840" lvl="3">
              <a:buNone/>
            </a:pPr>
            <a:r>
              <a:rPr lang="en-US" sz="2400" dirty="0" smtClean="0">
                <a:latin typeface="+mn-lt"/>
              </a:rPr>
              <a:t>Tracking of cross-region/space references in write barrier</a:t>
            </a:r>
          </a:p>
          <a:p>
            <a:pPr lvl="2"/>
            <a:r>
              <a:rPr lang="en-US" sz="2000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fast path </a:t>
            </a:r>
            <a:r>
              <a:rPr lang="en-US" dirty="0" smtClean="0">
                <a:latin typeface="+mn-lt"/>
              </a:rPr>
              <a:t>for intra-region references</a:t>
            </a:r>
          </a:p>
          <a:p>
            <a:pPr lvl="2"/>
            <a:r>
              <a:rPr lang="en-US" dirty="0" smtClean="0">
                <a:latin typeface="+mn-lt"/>
              </a:rPr>
              <a:t>Inter-region references are recorded in the </a:t>
            </a:r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    remember sets</a:t>
            </a:r>
            <a:r>
              <a:rPr lang="en-US" dirty="0" smtClean="0">
                <a:latin typeface="+mn-lt"/>
              </a:rPr>
              <a:t> of their destination regions</a:t>
            </a:r>
          </a:p>
          <a:p>
            <a:pPr marL="1005840" lvl="3">
              <a:buNone/>
            </a:pPr>
            <a:endParaRPr lang="en-US" sz="1400" dirty="0" smtClean="0">
              <a:latin typeface="+mn-lt"/>
            </a:endParaRPr>
          </a:p>
          <a:p>
            <a:pPr marL="640080" lvl="2"/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Where: </a:t>
            </a:r>
            <a:r>
              <a:rPr lang="en-US" sz="2800" dirty="0" smtClean="0">
                <a:latin typeface="+mn-lt"/>
              </a:rPr>
              <a:t>Decide the relocation destination: </a:t>
            </a:r>
          </a:p>
          <a:p>
            <a:pPr marL="1005840" lvl="3">
              <a:buNone/>
            </a:pPr>
            <a:r>
              <a:rPr lang="en-US" sz="2400" dirty="0" smtClean="0">
                <a:latin typeface="+mn-lt"/>
              </a:rPr>
              <a:t>Query region </a:t>
            </a:r>
            <a:r>
              <a:rPr lang="en-US" sz="2400" dirty="0" err="1" smtClean="0">
                <a:latin typeface="+mn-lt"/>
              </a:rPr>
              <a:t>semilattice</a:t>
            </a:r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ounded Rectangle 76"/>
          <p:cNvSpPr/>
          <p:nvPr/>
        </p:nvSpPr>
        <p:spPr>
          <a:xfrm>
            <a:off x="1035789" y="3398423"/>
            <a:ext cx="4223783" cy="1189543"/>
          </a:xfrm>
          <a:prstGeom prst="roundRect">
            <a:avLst/>
          </a:prstGeom>
          <a:solidFill>
            <a:srgbClr val="FFFF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66800" y="3501673"/>
            <a:ext cx="129717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Region Deallocation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914400" y="3368766"/>
            <a:ext cx="4419600" cy="2438400"/>
          </a:xfrm>
          <a:prstGeom prst="rect">
            <a:avLst/>
          </a:prstGeom>
          <a:noFill/>
          <a:ln>
            <a:solidFill>
              <a:srgbClr val="9751C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0" y="990600"/>
            <a:ext cx="20627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epoch_end</a:t>
            </a:r>
            <a:r>
              <a:rPr lang="en-US" sz="2800" b="1" dirty="0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()</a:t>
            </a:r>
          </a:p>
        </p:txBody>
      </p:sp>
      <p:sp>
        <p:nvSpPr>
          <p:cNvPr id="8" name="Oval 7"/>
          <p:cNvSpPr/>
          <p:nvPr/>
        </p:nvSpPr>
        <p:spPr>
          <a:xfrm>
            <a:off x="1608173" y="3610657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944871" y="3615973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93491" y="5725180"/>
            <a:ext cx="1204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&lt;r</a:t>
            </a:r>
            <a:r>
              <a:rPr lang="en-US" altLang="zh-CN" sz="2800" baseline="-25000" dirty="0" smtClean="0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, t</a:t>
            </a:r>
            <a:r>
              <a:rPr lang="en-US" sz="2800" baseline="-25000" dirty="0" smtClean="0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9751CB"/>
                </a:solidFill>
                <a:latin typeface="Calibri" pitchFamily="34" charset="0"/>
                <a:cs typeface="Calibri" pitchFamily="34" charset="0"/>
              </a:rPr>
              <a:t>&gt;</a:t>
            </a:r>
            <a:endParaRPr lang="en-US" sz="2800" dirty="0">
              <a:solidFill>
                <a:srgbClr val="9751CB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54471" y="3597836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946104" y="3607999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316471" y="3615973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67200" y="1863861"/>
            <a:ext cx="1447800" cy="10419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58574" y="2424183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854828" y="2424187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334000" y="2424183"/>
            <a:ext cx="306089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267200" y="1863861"/>
            <a:ext cx="1457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800" baseline="-25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’s stack</a:t>
            </a:r>
            <a:endParaRPr lang="en-US" sz="2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14600" y="1894821"/>
            <a:ext cx="1447800" cy="10179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650646" y="1371600"/>
            <a:ext cx="1204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&lt;r</a:t>
            </a:r>
            <a:r>
              <a:rPr lang="en-US" altLang="zh-CN" sz="2800" baseline="-250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, t</a:t>
            </a:r>
            <a:r>
              <a:rPr lang="en-US" sz="2800" baseline="-250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&gt;</a:t>
            </a:r>
            <a:endParaRPr lang="en-US" sz="28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758320" y="2589666"/>
            <a:ext cx="228600" cy="2286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085215" y="2598324"/>
            <a:ext cx="228600" cy="2286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420139" y="2589670"/>
            <a:ext cx="228600" cy="2286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8600" y="1894821"/>
            <a:ext cx="2133600" cy="1010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051795" y="258635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469066" y="25908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905000" y="258635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225363" y="1371600"/>
            <a:ext cx="1168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&lt;CS,*&gt;</a:t>
            </a:r>
            <a:endParaRPr lang="en-US" sz="2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889519" y="2743200"/>
            <a:ext cx="1339702" cy="9945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57621" y="2762918"/>
            <a:ext cx="1457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800" baseline="-25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’s stack</a:t>
            </a:r>
            <a:endParaRPr lang="en-US" sz="2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927729" y="3280597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423983" y="3280601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903155" y="3280597"/>
            <a:ext cx="306089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543800" y="2743200"/>
            <a:ext cx="1339702" cy="99459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137144" y="2817628"/>
            <a:ext cx="723014" cy="818707"/>
          </a:xfrm>
          <a:custGeom>
            <a:avLst/>
            <a:gdLst>
              <a:gd name="connsiteX0" fmla="*/ 723014 w 723014"/>
              <a:gd name="connsiteY0" fmla="*/ 0 h 818707"/>
              <a:gd name="connsiteX1" fmla="*/ 552893 w 723014"/>
              <a:gd name="connsiteY1" fmla="*/ 382772 h 818707"/>
              <a:gd name="connsiteX2" fmla="*/ 0 w 723014"/>
              <a:gd name="connsiteY2" fmla="*/ 818707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014" h="818707">
                <a:moveTo>
                  <a:pt x="723014" y="0"/>
                </a:moveTo>
                <a:cubicBezTo>
                  <a:pt x="698204" y="123160"/>
                  <a:pt x="673395" y="246321"/>
                  <a:pt x="552893" y="382772"/>
                </a:cubicBezTo>
                <a:cubicBezTo>
                  <a:pt x="432391" y="519223"/>
                  <a:pt x="216195" y="668965"/>
                  <a:pt x="0" y="818707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754372" y="2817628"/>
            <a:ext cx="287079" cy="808074"/>
          </a:xfrm>
          <a:custGeom>
            <a:avLst/>
            <a:gdLst>
              <a:gd name="connsiteX0" fmla="*/ 287079 w 287079"/>
              <a:gd name="connsiteY0" fmla="*/ 0 h 808074"/>
              <a:gd name="connsiteX1" fmla="*/ 106326 w 287079"/>
              <a:gd name="connsiteY1" fmla="*/ 489098 h 808074"/>
              <a:gd name="connsiteX2" fmla="*/ 0 w 287079"/>
              <a:gd name="connsiteY2" fmla="*/ 808074 h 808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079" h="808074">
                <a:moveTo>
                  <a:pt x="287079" y="0"/>
                </a:moveTo>
                <a:cubicBezTo>
                  <a:pt x="220625" y="177209"/>
                  <a:pt x="154172" y="354419"/>
                  <a:pt x="106326" y="489098"/>
                </a:cubicBezTo>
                <a:cubicBezTo>
                  <a:pt x="58480" y="623777"/>
                  <a:pt x="29240" y="715925"/>
                  <a:pt x="0" y="808074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1148316" y="2806995"/>
            <a:ext cx="233917" cy="818707"/>
          </a:xfrm>
          <a:custGeom>
            <a:avLst/>
            <a:gdLst>
              <a:gd name="connsiteX0" fmla="*/ 0 w 233917"/>
              <a:gd name="connsiteY0" fmla="*/ 0 h 818707"/>
              <a:gd name="connsiteX1" fmla="*/ 53163 w 233917"/>
              <a:gd name="connsiteY1" fmla="*/ 489098 h 818707"/>
              <a:gd name="connsiteX2" fmla="*/ 233917 w 233917"/>
              <a:gd name="connsiteY2" fmla="*/ 818707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917" h="818707">
                <a:moveTo>
                  <a:pt x="0" y="0"/>
                </a:moveTo>
                <a:cubicBezTo>
                  <a:pt x="7088" y="176323"/>
                  <a:pt x="14177" y="352647"/>
                  <a:pt x="53163" y="489098"/>
                </a:cubicBezTo>
                <a:cubicBezTo>
                  <a:pt x="92149" y="625549"/>
                  <a:pt x="163033" y="722128"/>
                  <a:pt x="233917" y="818707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2732568" y="2764465"/>
            <a:ext cx="1749056" cy="829340"/>
          </a:xfrm>
          <a:custGeom>
            <a:avLst/>
            <a:gdLst>
              <a:gd name="connsiteX0" fmla="*/ 1796903 w 1796903"/>
              <a:gd name="connsiteY0" fmla="*/ 0 h 882503"/>
              <a:gd name="connsiteX1" fmla="*/ 978196 w 1796903"/>
              <a:gd name="connsiteY1" fmla="*/ 510363 h 882503"/>
              <a:gd name="connsiteX2" fmla="*/ 0 w 1796903"/>
              <a:gd name="connsiteY2" fmla="*/ 882503 h 88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903" h="882503">
                <a:moveTo>
                  <a:pt x="1796903" y="0"/>
                </a:moveTo>
                <a:cubicBezTo>
                  <a:pt x="1537291" y="181639"/>
                  <a:pt x="1277680" y="363279"/>
                  <a:pt x="978196" y="510363"/>
                </a:cubicBezTo>
                <a:cubicBezTo>
                  <a:pt x="678712" y="657447"/>
                  <a:pt x="339356" y="769975"/>
                  <a:pt x="0" y="882503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3125972" y="2764465"/>
            <a:ext cx="1903228" cy="871870"/>
          </a:xfrm>
          <a:custGeom>
            <a:avLst/>
            <a:gdLst>
              <a:gd name="connsiteX0" fmla="*/ 1903228 w 1903228"/>
              <a:gd name="connsiteY0" fmla="*/ 0 h 871870"/>
              <a:gd name="connsiteX1" fmla="*/ 978195 w 1903228"/>
              <a:gd name="connsiteY1" fmla="*/ 520995 h 871870"/>
              <a:gd name="connsiteX2" fmla="*/ 0 w 1903228"/>
              <a:gd name="connsiteY2" fmla="*/ 871870 h 871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3228" h="871870">
                <a:moveTo>
                  <a:pt x="1903228" y="0"/>
                </a:moveTo>
                <a:cubicBezTo>
                  <a:pt x="1599314" y="187841"/>
                  <a:pt x="1295400" y="375683"/>
                  <a:pt x="978195" y="520995"/>
                </a:cubicBezTo>
                <a:cubicBezTo>
                  <a:pt x="660990" y="666307"/>
                  <a:pt x="330495" y="769088"/>
                  <a:pt x="0" y="871870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3498112" y="2764465"/>
            <a:ext cx="1967023" cy="882502"/>
          </a:xfrm>
          <a:custGeom>
            <a:avLst/>
            <a:gdLst>
              <a:gd name="connsiteX0" fmla="*/ 1967023 w 1967023"/>
              <a:gd name="connsiteY0" fmla="*/ 0 h 882502"/>
              <a:gd name="connsiteX1" fmla="*/ 563525 w 1967023"/>
              <a:gd name="connsiteY1" fmla="*/ 669851 h 882502"/>
              <a:gd name="connsiteX2" fmla="*/ 0 w 1967023"/>
              <a:gd name="connsiteY2" fmla="*/ 882502 h 882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7023" h="882502">
                <a:moveTo>
                  <a:pt x="1967023" y="0"/>
                </a:moveTo>
                <a:lnTo>
                  <a:pt x="563525" y="669851"/>
                </a:lnTo>
                <a:cubicBezTo>
                  <a:pt x="235688" y="816935"/>
                  <a:pt x="117844" y="849718"/>
                  <a:pt x="0" y="882502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4121171" y="4080261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4517066" y="4087819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4881689" y="4081132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523388" y="2755153"/>
            <a:ext cx="1457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800" baseline="-25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’s stack</a:t>
            </a:r>
            <a:endParaRPr lang="en-US" sz="2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620000" y="3287233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077200" y="3276600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8513133" y="3276600"/>
            <a:ext cx="336698" cy="330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242391" y="3398423"/>
            <a:ext cx="1690576" cy="652582"/>
          </a:xfrm>
          <a:custGeom>
            <a:avLst/>
            <a:gdLst>
              <a:gd name="connsiteX0" fmla="*/ 1690576 w 1690576"/>
              <a:gd name="connsiteY0" fmla="*/ 35893 h 652582"/>
              <a:gd name="connsiteX1" fmla="*/ 829339 w 1690576"/>
              <a:gd name="connsiteY1" fmla="*/ 67791 h 652582"/>
              <a:gd name="connsiteX2" fmla="*/ 0 w 1690576"/>
              <a:gd name="connsiteY2" fmla="*/ 652582 h 65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576" h="652582">
                <a:moveTo>
                  <a:pt x="1690576" y="35893"/>
                </a:moveTo>
                <a:cubicBezTo>
                  <a:pt x="1400839" y="451"/>
                  <a:pt x="1111102" y="-34990"/>
                  <a:pt x="829339" y="67791"/>
                </a:cubicBezTo>
                <a:cubicBezTo>
                  <a:pt x="547576" y="170572"/>
                  <a:pt x="273788" y="411577"/>
                  <a:pt x="0" y="652582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710223" y="3604437"/>
            <a:ext cx="1871330" cy="467833"/>
          </a:xfrm>
          <a:custGeom>
            <a:avLst/>
            <a:gdLst>
              <a:gd name="connsiteX0" fmla="*/ 1871330 w 1871330"/>
              <a:gd name="connsiteY0" fmla="*/ 0 h 467833"/>
              <a:gd name="connsiteX1" fmla="*/ 829340 w 1871330"/>
              <a:gd name="connsiteY1" fmla="*/ 212651 h 467833"/>
              <a:gd name="connsiteX2" fmla="*/ 0 w 1871330"/>
              <a:gd name="connsiteY2" fmla="*/ 467833 h 467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1330" h="467833">
                <a:moveTo>
                  <a:pt x="1871330" y="0"/>
                </a:moveTo>
                <a:cubicBezTo>
                  <a:pt x="1506279" y="67339"/>
                  <a:pt x="1141228" y="134679"/>
                  <a:pt x="829340" y="212651"/>
                </a:cubicBezTo>
                <a:cubicBezTo>
                  <a:pt x="517452" y="290623"/>
                  <a:pt x="258726" y="379228"/>
                  <a:pt x="0" y="467833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5110289" y="3604437"/>
            <a:ext cx="3232815" cy="595423"/>
          </a:xfrm>
          <a:custGeom>
            <a:avLst/>
            <a:gdLst>
              <a:gd name="connsiteX0" fmla="*/ 3083442 w 3186313"/>
              <a:gd name="connsiteY0" fmla="*/ 0 h 595423"/>
              <a:gd name="connsiteX1" fmla="*/ 2806995 w 3186313"/>
              <a:gd name="connsiteY1" fmla="*/ 393405 h 595423"/>
              <a:gd name="connsiteX2" fmla="*/ 0 w 3186313"/>
              <a:gd name="connsiteY2" fmla="*/ 595423 h 59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6313" h="595423">
                <a:moveTo>
                  <a:pt x="3083442" y="0"/>
                </a:moveTo>
                <a:cubicBezTo>
                  <a:pt x="3202172" y="147084"/>
                  <a:pt x="3320902" y="294168"/>
                  <a:pt x="2806995" y="393405"/>
                </a:cubicBezTo>
                <a:cubicBezTo>
                  <a:pt x="2293088" y="492642"/>
                  <a:pt x="1146544" y="544032"/>
                  <a:pt x="0" y="595423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903155" y="4191000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Barrier </a:t>
            </a:r>
            <a:endParaRPr lang="en-US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5645888" y="4375666"/>
            <a:ext cx="1114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2" idx="3"/>
          </p:cNvCxnSpPr>
          <p:nvPr/>
        </p:nvCxnSpPr>
        <p:spPr>
          <a:xfrm>
            <a:off x="7785128" y="4375666"/>
            <a:ext cx="11958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1295400" y="4033187"/>
            <a:ext cx="2290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escaping roots</a:t>
            </a:r>
            <a:endParaRPr lang="en-US" sz="2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1477926" y="48768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1294299" y="3870250"/>
            <a:ext cx="289067" cy="1006549"/>
          </a:xfrm>
          <a:custGeom>
            <a:avLst/>
            <a:gdLst>
              <a:gd name="connsiteX0" fmla="*/ 119831 w 226157"/>
              <a:gd name="connsiteY0" fmla="*/ 0 h 988828"/>
              <a:gd name="connsiteX1" fmla="*/ 2873 w 226157"/>
              <a:gd name="connsiteY1" fmla="*/ 616689 h 988828"/>
              <a:gd name="connsiteX2" fmla="*/ 226157 w 226157"/>
              <a:gd name="connsiteY2" fmla="*/ 988828 h 98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6157" h="988828">
                <a:moveTo>
                  <a:pt x="119831" y="0"/>
                </a:moveTo>
                <a:cubicBezTo>
                  <a:pt x="52491" y="225942"/>
                  <a:pt x="-14848" y="451884"/>
                  <a:pt x="2873" y="616689"/>
                </a:cubicBezTo>
                <a:cubicBezTo>
                  <a:pt x="20594" y="781494"/>
                  <a:pt x="123375" y="885161"/>
                  <a:pt x="226157" y="988828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1524000" y="53340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1594884" y="5114260"/>
            <a:ext cx="45719" cy="219740"/>
          </a:xfrm>
          <a:custGeom>
            <a:avLst/>
            <a:gdLst>
              <a:gd name="connsiteX0" fmla="*/ 0 w 32839"/>
              <a:gd name="connsiteY0" fmla="*/ 0 h 143936"/>
              <a:gd name="connsiteX1" fmla="*/ 31897 w 32839"/>
              <a:gd name="connsiteY1" fmla="*/ 127591 h 143936"/>
              <a:gd name="connsiteX2" fmla="*/ 21265 w 32839"/>
              <a:gd name="connsiteY2" fmla="*/ 138224 h 143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839" h="143936">
                <a:moveTo>
                  <a:pt x="0" y="0"/>
                </a:moveTo>
                <a:cubicBezTo>
                  <a:pt x="14176" y="52277"/>
                  <a:pt x="28353" y="104554"/>
                  <a:pt x="31897" y="127591"/>
                </a:cubicBezTo>
                <a:cubicBezTo>
                  <a:pt x="35441" y="150628"/>
                  <a:pt x="28353" y="144426"/>
                  <a:pt x="21265" y="138224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3069321" y="4904267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3306726" y="3848986"/>
            <a:ext cx="283098" cy="1084521"/>
          </a:xfrm>
          <a:custGeom>
            <a:avLst/>
            <a:gdLst>
              <a:gd name="connsiteX0" fmla="*/ 170121 w 283098"/>
              <a:gd name="connsiteY0" fmla="*/ 0 h 1084521"/>
              <a:gd name="connsiteX1" fmla="*/ 276446 w 283098"/>
              <a:gd name="connsiteY1" fmla="*/ 627321 h 1084521"/>
              <a:gd name="connsiteX2" fmla="*/ 0 w 283098"/>
              <a:gd name="connsiteY2" fmla="*/ 1084521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098" h="1084521">
                <a:moveTo>
                  <a:pt x="170121" y="0"/>
                </a:moveTo>
                <a:cubicBezTo>
                  <a:pt x="237460" y="223284"/>
                  <a:pt x="304799" y="446568"/>
                  <a:pt x="276446" y="627321"/>
                </a:cubicBezTo>
                <a:cubicBezTo>
                  <a:pt x="248093" y="808074"/>
                  <a:pt x="124046" y="946297"/>
                  <a:pt x="0" y="1084521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4114800" y="51054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4221126" y="4316819"/>
            <a:ext cx="414669" cy="797441"/>
          </a:xfrm>
          <a:custGeom>
            <a:avLst/>
            <a:gdLst>
              <a:gd name="connsiteX0" fmla="*/ 414669 w 414669"/>
              <a:gd name="connsiteY0" fmla="*/ 0 h 797441"/>
              <a:gd name="connsiteX1" fmla="*/ 0 w 414669"/>
              <a:gd name="connsiteY1" fmla="*/ 754911 h 797441"/>
              <a:gd name="connsiteX2" fmla="*/ 0 w 414669"/>
              <a:gd name="connsiteY2" fmla="*/ 754911 h 797441"/>
              <a:gd name="connsiteX3" fmla="*/ 10632 w 414669"/>
              <a:gd name="connsiteY3" fmla="*/ 797441 h 797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669" h="797441">
                <a:moveTo>
                  <a:pt x="414669" y="0"/>
                </a:moveTo>
                <a:lnTo>
                  <a:pt x="0" y="754911"/>
                </a:lnTo>
                <a:lnTo>
                  <a:pt x="0" y="754911"/>
                </a:lnTo>
                <a:lnTo>
                  <a:pt x="10632" y="797441"/>
                </a:ln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2972" y="5201960"/>
            <a:ext cx="4331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…</a:t>
            </a:r>
            <a:endParaRPr lang="en-US" sz="2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2326253" y="52959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91" name="Straight Connector 90"/>
          <p:cNvCxnSpPr>
            <a:stCxn id="81" idx="6"/>
            <a:endCxn id="88" idx="2"/>
          </p:cNvCxnSpPr>
          <p:nvPr/>
        </p:nvCxnSpPr>
        <p:spPr>
          <a:xfrm flipV="1">
            <a:off x="1752600" y="5410200"/>
            <a:ext cx="573653" cy="38100"/>
          </a:xfrm>
          <a:prstGeom prst="line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reeform 91"/>
          <p:cNvSpPr/>
          <p:nvPr/>
        </p:nvSpPr>
        <p:spPr>
          <a:xfrm>
            <a:off x="2594344" y="5135526"/>
            <a:ext cx="520395" cy="297711"/>
          </a:xfrm>
          <a:custGeom>
            <a:avLst/>
            <a:gdLst>
              <a:gd name="connsiteX0" fmla="*/ 489098 w 520395"/>
              <a:gd name="connsiteY0" fmla="*/ 0 h 297711"/>
              <a:gd name="connsiteX1" fmla="*/ 467833 w 520395"/>
              <a:gd name="connsiteY1" fmla="*/ 212651 h 297711"/>
              <a:gd name="connsiteX2" fmla="*/ 0 w 520395"/>
              <a:gd name="connsiteY2" fmla="*/ 297711 h 29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395" h="297711">
                <a:moveTo>
                  <a:pt x="489098" y="0"/>
                </a:moveTo>
                <a:cubicBezTo>
                  <a:pt x="519223" y="81516"/>
                  <a:pt x="549349" y="163033"/>
                  <a:pt x="467833" y="212651"/>
                </a:cubicBezTo>
                <a:cubicBezTo>
                  <a:pt x="386317" y="262269"/>
                  <a:pt x="193158" y="279990"/>
                  <a:pt x="0" y="297711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1282168" y="3613299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96" name="Straight Arrow Connector 95"/>
          <p:cNvCxnSpPr>
            <a:stCxn id="41" idx="1"/>
          </p:cNvCxnSpPr>
          <p:nvPr/>
        </p:nvCxnSpPr>
        <p:spPr>
          <a:xfrm flipH="1" flipV="1">
            <a:off x="685801" y="2125472"/>
            <a:ext cx="399472" cy="494361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2041452" y="2125472"/>
            <a:ext cx="92148" cy="460883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53136" y="2022634"/>
            <a:ext cx="143164" cy="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1109704" y="2005333"/>
            <a:ext cx="244232" cy="41434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1562985" y="2045128"/>
            <a:ext cx="161254" cy="22905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 flipV="1">
            <a:off x="3713904" y="2099933"/>
            <a:ext cx="2325" cy="248767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1775637" y="1700354"/>
            <a:ext cx="1881963" cy="357045"/>
          </a:xfrm>
          <a:custGeom>
            <a:avLst/>
            <a:gdLst>
              <a:gd name="connsiteX0" fmla="*/ 1796903 w 1796903"/>
              <a:gd name="connsiteY0" fmla="*/ 170975 h 234771"/>
              <a:gd name="connsiteX1" fmla="*/ 1063256 w 1796903"/>
              <a:gd name="connsiteY1" fmla="*/ 854 h 234771"/>
              <a:gd name="connsiteX2" fmla="*/ 0 w 1796903"/>
              <a:gd name="connsiteY2" fmla="*/ 234771 h 234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903" h="234771">
                <a:moveTo>
                  <a:pt x="1796903" y="170975"/>
                </a:moveTo>
                <a:cubicBezTo>
                  <a:pt x="1579821" y="80598"/>
                  <a:pt x="1362740" y="-9779"/>
                  <a:pt x="1063256" y="854"/>
                </a:cubicBezTo>
                <a:cubicBezTo>
                  <a:pt x="763772" y="11487"/>
                  <a:pt x="381886" y="123129"/>
                  <a:pt x="0" y="234771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3530009" y="2413591"/>
            <a:ext cx="1403498" cy="681489"/>
          </a:xfrm>
          <a:custGeom>
            <a:avLst/>
            <a:gdLst>
              <a:gd name="connsiteX0" fmla="*/ 1403498 w 1403498"/>
              <a:gd name="connsiteY0" fmla="*/ 361507 h 681489"/>
              <a:gd name="connsiteX1" fmla="*/ 893135 w 1403498"/>
              <a:gd name="connsiteY1" fmla="*/ 669851 h 681489"/>
              <a:gd name="connsiteX2" fmla="*/ 0 w 1403498"/>
              <a:gd name="connsiteY2" fmla="*/ 0 h 6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3498" h="681489">
                <a:moveTo>
                  <a:pt x="1403498" y="361507"/>
                </a:moveTo>
                <a:cubicBezTo>
                  <a:pt x="1265274" y="545804"/>
                  <a:pt x="1127051" y="730102"/>
                  <a:pt x="893135" y="669851"/>
                </a:cubicBezTo>
                <a:cubicBezTo>
                  <a:pt x="659219" y="609600"/>
                  <a:pt x="329609" y="304800"/>
                  <a:pt x="0" y="0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3297921" y="1852844"/>
            <a:ext cx="1082692" cy="531976"/>
          </a:xfrm>
          <a:custGeom>
            <a:avLst/>
            <a:gdLst>
              <a:gd name="connsiteX0" fmla="*/ 1222744 w 1222744"/>
              <a:gd name="connsiteY0" fmla="*/ 740052 h 740052"/>
              <a:gd name="connsiteX1" fmla="*/ 1148316 w 1222744"/>
              <a:gd name="connsiteY1" fmla="*/ 538034 h 740052"/>
              <a:gd name="connsiteX2" fmla="*/ 776177 w 1222744"/>
              <a:gd name="connsiteY2" fmla="*/ 6406 h 740052"/>
              <a:gd name="connsiteX3" fmla="*/ 21265 w 1222744"/>
              <a:gd name="connsiteY3" fmla="*/ 229690 h 740052"/>
              <a:gd name="connsiteX4" fmla="*/ 21265 w 1222744"/>
              <a:gd name="connsiteY4" fmla="*/ 229690 h 740052"/>
              <a:gd name="connsiteX5" fmla="*/ 0 w 1222744"/>
              <a:gd name="connsiteY5" fmla="*/ 229690 h 740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2744" h="740052">
                <a:moveTo>
                  <a:pt x="1222744" y="740052"/>
                </a:moveTo>
                <a:cubicBezTo>
                  <a:pt x="1222744" y="700180"/>
                  <a:pt x="1222744" y="660308"/>
                  <a:pt x="1148316" y="538034"/>
                </a:cubicBezTo>
                <a:cubicBezTo>
                  <a:pt x="1073888" y="415760"/>
                  <a:pt x="964019" y="57797"/>
                  <a:pt x="776177" y="6406"/>
                </a:cubicBezTo>
                <a:cubicBezTo>
                  <a:pt x="588335" y="-44985"/>
                  <a:pt x="21265" y="229690"/>
                  <a:pt x="21265" y="229690"/>
                </a:cubicBezTo>
                <a:lnTo>
                  <a:pt x="21265" y="229690"/>
                </a:lnTo>
                <a:lnTo>
                  <a:pt x="0" y="229690"/>
                </a:ln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Freeform 118"/>
          <p:cNvSpPr/>
          <p:nvPr/>
        </p:nvSpPr>
        <p:spPr>
          <a:xfrm rot="21057365">
            <a:off x="3726275" y="1194681"/>
            <a:ext cx="2309206" cy="1343866"/>
          </a:xfrm>
          <a:custGeom>
            <a:avLst/>
            <a:gdLst>
              <a:gd name="connsiteX0" fmla="*/ 1701210 w 2222240"/>
              <a:gd name="connsiteY0" fmla="*/ 1079879 h 1079879"/>
              <a:gd name="connsiteX1" fmla="*/ 2222205 w 2222240"/>
              <a:gd name="connsiteY1" fmla="*/ 612047 h 1079879"/>
              <a:gd name="connsiteX2" fmla="*/ 1679944 w 2222240"/>
              <a:gd name="connsiteY2" fmla="*/ 48521 h 1079879"/>
              <a:gd name="connsiteX3" fmla="*/ 435935 w 2222240"/>
              <a:gd name="connsiteY3" fmla="*/ 80419 h 1079879"/>
              <a:gd name="connsiteX4" fmla="*/ 0 w 2222240"/>
              <a:gd name="connsiteY4" fmla="*/ 495088 h 1079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2240" h="1079879">
                <a:moveTo>
                  <a:pt x="1701210" y="1079879"/>
                </a:moveTo>
                <a:cubicBezTo>
                  <a:pt x="1963479" y="931909"/>
                  <a:pt x="2225749" y="783940"/>
                  <a:pt x="2222205" y="612047"/>
                </a:cubicBezTo>
                <a:cubicBezTo>
                  <a:pt x="2218661" y="440154"/>
                  <a:pt x="1977656" y="137126"/>
                  <a:pt x="1679944" y="48521"/>
                </a:cubicBezTo>
                <a:cubicBezTo>
                  <a:pt x="1382232" y="-40084"/>
                  <a:pt x="715926" y="5991"/>
                  <a:pt x="435935" y="80419"/>
                </a:cubicBezTo>
                <a:cubicBezTo>
                  <a:pt x="155944" y="154847"/>
                  <a:pt x="77972" y="324967"/>
                  <a:pt x="0" y="495088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Freeform 119"/>
          <p:cNvSpPr/>
          <p:nvPr/>
        </p:nvSpPr>
        <p:spPr>
          <a:xfrm>
            <a:off x="343071" y="2586356"/>
            <a:ext cx="5783677" cy="2636932"/>
          </a:xfrm>
          <a:custGeom>
            <a:avLst/>
            <a:gdLst>
              <a:gd name="connsiteX0" fmla="*/ 5760017 w 5783677"/>
              <a:gd name="connsiteY0" fmla="*/ 967563 h 2586413"/>
              <a:gd name="connsiteX1" fmla="*/ 5398510 w 5783677"/>
              <a:gd name="connsiteY1" fmla="*/ 2169042 h 2586413"/>
              <a:gd name="connsiteX2" fmla="*/ 3101878 w 5783677"/>
              <a:gd name="connsiteY2" fmla="*/ 2583712 h 2586413"/>
              <a:gd name="connsiteX3" fmla="*/ 358678 w 5783677"/>
              <a:gd name="connsiteY3" fmla="*/ 2009554 h 2586413"/>
              <a:gd name="connsiteX4" fmla="*/ 114129 w 5783677"/>
              <a:gd name="connsiteY4" fmla="*/ 0 h 258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3677" h="2586413">
                <a:moveTo>
                  <a:pt x="5760017" y="967563"/>
                </a:moveTo>
                <a:cubicBezTo>
                  <a:pt x="5800775" y="1433623"/>
                  <a:pt x="5841533" y="1899684"/>
                  <a:pt x="5398510" y="2169042"/>
                </a:cubicBezTo>
                <a:cubicBezTo>
                  <a:pt x="4955487" y="2438400"/>
                  <a:pt x="3941850" y="2610293"/>
                  <a:pt x="3101878" y="2583712"/>
                </a:cubicBezTo>
                <a:cubicBezTo>
                  <a:pt x="2261906" y="2557131"/>
                  <a:pt x="856636" y="2440173"/>
                  <a:pt x="358678" y="2009554"/>
                </a:cubicBezTo>
                <a:cubicBezTo>
                  <a:pt x="-139280" y="1578935"/>
                  <a:pt x="-12576" y="789467"/>
                  <a:pt x="114129" y="0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1669308" y="2307266"/>
            <a:ext cx="167150" cy="41434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reeform 123"/>
          <p:cNvSpPr/>
          <p:nvPr/>
        </p:nvSpPr>
        <p:spPr>
          <a:xfrm>
            <a:off x="1288835" y="2331871"/>
            <a:ext cx="5335248" cy="2630040"/>
          </a:xfrm>
          <a:custGeom>
            <a:avLst/>
            <a:gdLst>
              <a:gd name="connsiteX0" fmla="*/ 5335248 w 5335248"/>
              <a:gd name="connsiteY0" fmla="*/ 1251303 h 2630040"/>
              <a:gd name="connsiteX1" fmla="*/ 4346420 w 5335248"/>
              <a:gd name="connsiteY1" fmla="*/ 2378354 h 2630040"/>
              <a:gd name="connsiteX2" fmla="*/ 954634 w 5335248"/>
              <a:gd name="connsiteY2" fmla="*/ 2452782 h 2630040"/>
              <a:gd name="connsiteX3" fmla="*/ 72132 w 5335248"/>
              <a:gd name="connsiteY3" fmla="*/ 358168 h 2630040"/>
              <a:gd name="connsiteX4" fmla="*/ 114662 w 5335248"/>
              <a:gd name="connsiteY4" fmla="*/ 17926 h 263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5248" h="2630040">
                <a:moveTo>
                  <a:pt x="5335248" y="1251303"/>
                </a:moveTo>
                <a:cubicBezTo>
                  <a:pt x="5205885" y="1714705"/>
                  <a:pt x="5076522" y="2178108"/>
                  <a:pt x="4346420" y="2378354"/>
                </a:cubicBezTo>
                <a:cubicBezTo>
                  <a:pt x="3616318" y="2578601"/>
                  <a:pt x="1667015" y="2789480"/>
                  <a:pt x="954634" y="2452782"/>
                </a:cubicBezTo>
                <a:cubicBezTo>
                  <a:pt x="242253" y="2116084"/>
                  <a:pt x="212127" y="763977"/>
                  <a:pt x="72132" y="358168"/>
                </a:cubicBezTo>
                <a:cubicBezTo>
                  <a:pt x="-67863" y="-47641"/>
                  <a:pt x="23399" y="-14858"/>
                  <a:pt x="114662" y="17926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0" y="2424187"/>
            <a:ext cx="8555368" cy="3300993"/>
          </a:xfrm>
          <a:custGeom>
            <a:avLst/>
            <a:gdLst>
              <a:gd name="connsiteX0" fmla="*/ 8339170 w 8633040"/>
              <a:gd name="connsiteY0" fmla="*/ 1190846 h 3383733"/>
              <a:gd name="connsiteX1" fmla="*/ 7701216 w 8633040"/>
              <a:gd name="connsiteY1" fmla="*/ 3051544 h 3383733"/>
              <a:gd name="connsiteX2" fmla="*/ 588035 w 8633040"/>
              <a:gd name="connsiteY2" fmla="*/ 3083442 h 3383733"/>
              <a:gd name="connsiteX3" fmla="*/ 907012 w 8633040"/>
              <a:gd name="connsiteY3" fmla="*/ 0 h 338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3040" h="3383733">
                <a:moveTo>
                  <a:pt x="8339170" y="1190846"/>
                </a:moveTo>
                <a:cubicBezTo>
                  <a:pt x="8666121" y="1963478"/>
                  <a:pt x="8993072" y="2736111"/>
                  <a:pt x="7701216" y="3051544"/>
                </a:cubicBezTo>
                <a:cubicBezTo>
                  <a:pt x="6409360" y="3366977"/>
                  <a:pt x="1720402" y="3592033"/>
                  <a:pt x="588035" y="3083442"/>
                </a:cubicBezTo>
                <a:cubicBezTo>
                  <a:pt x="-544332" y="2574851"/>
                  <a:pt x="181340" y="1287425"/>
                  <a:pt x="907012" y="0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2180" y="3419108"/>
            <a:ext cx="1120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Arial Narrow" pitchFamily="34" charset="0"/>
              </a:rPr>
              <a:t>Remember</a:t>
            </a:r>
          </a:p>
          <a:p>
            <a:r>
              <a:rPr lang="en-US" altLang="zh-CN" dirty="0" smtClean="0">
                <a:latin typeface="Arial Narrow" pitchFamily="34" charset="0"/>
              </a:rPr>
              <a:t>Set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90" name="Freeform 89"/>
          <p:cNvSpPr/>
          <p:nvPr/>
        </p:nvSpPr>
        <p:spPr>
          <a:xfrm flipV="1">
            <a:off x="2743200" y="2285999"/>
            <a:ext cx="152400" cy="304798"/>
          </a:xfrm>
          <a:custGeom>
            <a:avLst/>
            <a:gdLst>
              <a:gd name="connsiteX0" fmla="*/ 723014 w 723014"/>
              <a:gd name="connsiteY0" fmla="*/ 0 h 818707"/>
              <a:gd name="connsiteX1" fmla="*/ 552893 w 723014"/>
              <a:gd name="connsiteY1" fmla="*/ 382772 h 818707"/>
              <a:gd name="connsiteX2" fmla="*/ 0 w 723014"/>
              <a:gd name="connsiteY2" fmla="*/ 818707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014" h="818707">
                <a:moveTo>
                  <a:pt x="723014" y="0"/>
                </a:moveTo>
                <a:cubicBezTo>
                  <a:pt x="698204" y="123160"/>
                  <a:pt x="673395" y="246321"/>
                  <a:pt x="552893" y="382772"/>
                </a:cubicBezTo>
                <a:cubicBezTo>
                  <a:pt x="432391" y="519223"/>
                  <a:pt x="216195" y="668965"/>
                  <a:pt x="0" y="818707"/>
                </a:cubicBezTo>
              </a:path>
            </a:pathLst>
          </a:cu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50" name="Picture 2" descr="C:\Users\khanh\AppData\Local\Microsoft\Windows\Temporary Internet Files\Content.IE5\W07LB3PI\Exclamation-mark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95400"/>
            <a:ext cx="261484" cy="53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5917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CB40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CB40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CB40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CB40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DCB40"/>
                                      </p:to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C0B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-0.08611 -0.24352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6" y="-12176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0.04496 -0.24306 " pathEditMode="relative" rAng="0" ptsTypes="AA">
                                      <p:cBhvr>
                                        <p:cTn id="18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-12153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L -0.0658 -0.42778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9" y="-21389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-0.02084 -0.49444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-24722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0.07517 -0.47778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-23889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0.07483 -0.22176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3" y="-11088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0.05816 -0.2412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121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04028 -0.19838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" y="-9931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0.03316 -0.18842 " pathEditMode="relative" rAng="0" ptsTypes="AA">
                                      <p:cBhvr>
                                        <p:cTn id="20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" y="-9421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41319 -0.25601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0" y="-12801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7 -0.01111 L -0.40642 -0.26829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13" y="-12870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35 -0.0007 L -0.37968 -0.26737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-13333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25417 -0.41667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-20833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0.06024 -0.43171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4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BBB5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9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" grpId="0" animBg="1"/>
      <p:bldP spid="7" grpId="1" animBg="1"/>
      <p:bldP spid="4" grpId="0" animBg="1"/>
      <p:bldP spid="6" grpId="0"/>
      <p:bldP spid="8" grpId="0" animBg="1"/>
      <p:bldP spid="9" grpId="0" animBg="1"/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46" grpId="0" animBg="1"/>
      <p:bldP spid="46" grpId="1" animBg="1"/>
      <p:bldP spid="47" grpId="0"/>
      <p:bldP spid="47" grpId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5" grpId="0" animBg="1"/>
      <p:bldP spid="56" grpId="0" animBg="1"/>
      <p:bldP spid="57" grpId="0" animBg="1"/>
      <p:bldP spid="58" grpId="0" animBg="1"/>
      <p:bldP spid="58" grpId="1" animBg="1"/>
      <p:bldP spid="59" grpId="0" animBg="1"/>
      <p:bldP spid="59" grpId="1" animBg="1"/>
      <p:bldP spid="61" grpId="0" animBg="1"/>
      <p:bldP spid="61" grpId="1" animBg="1"/>
      <p:bldP spid="62" grpId="0" animBg="1"/>
      <p:bldP spid="63" grpId="0" animBg="1"/>
      <p:bldP spid="64" grpId="0" animBg="1"/>
      <p:bldP spid="65" grpId="0"/>
      <p:bldP spid="65" grpId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/>
      <p:bldP spid="72" grpId="1"/>
      <p:bldP spid="78" grpId="0"/>
      <p:bldP spid="78" grpId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/>
      <p:bldP spid="88" grpId="0" animBg="1"/>
      <p:bldP spid="92" grpId="0" animBg="1"/>
      <p:bldP spid="94" grpId="0" animBg="1"/>
      <p:bldP spid="113" grpId="0" animBg="1"/>
      <p:bldP spid="117" grpId="0" animBg="1"/>
      <p:bldP spid="118" grpId="0" animBg="1"/>
      <p:bldP spid="119" grpId="0" animBg="1"/>
      <p:bldP spid="120" grpId="0" animBg="1"/>
      <p:bldP spid="120" grpId="2" animBg="1"/>
      <p:bldP spid="120" grpId="3" animBg="1"/>
      <p:bldP spid="124" grpId="0" animBg="1"/>
      <p:bldP spid="124" grpId="2" animBg="1"/>
      <p:bldP spid="124" grpId="3" animBg="1"/>
      <p:bldP spid="125" grpId="0" animBg="1"/>
      <p:bldP spid="125" grpId="2" animBg="1"/>
      <p:bldP spid="125" grpId="3" animBg="1"/>
      <p:bldP spid="130" grpId="0"/>
      <p:bldP spid="130" grpId="1"/>
      <p:bldP spid="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 real-world systems, 9 applications: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5028" y="1676400"/>
            <a:ext cx="7933944" cy="4419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Hadoop</a:t>
            </a:r>
            <a:endParaRPr lang="en-US" sz="3200" dirty="0" smtClean="0"/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US" sz="2800" dirty="0" smtClean="0"/>
              <a:t>Popular distributed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 implementation</a:t>
            </a: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Hyracks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[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Borkar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et al., ICDE’11]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Data-parallel platform to run data-intensive jobs on a cluster of shared-nothing machines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lvl="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GraphChi</a:t>
            </a:r>
            <a:r>
              <a:rPr lang="en-US" sz="3200" dirty="0" smtClean="0"/>
              <a:t> </a:t>
            </a:r>
            <a:r>
              <a:rPr lang="en-US" sz="2400" dirty="0" smtClean="0"/>
              <a:t>[</a:t>
            </a:r>
            <a:r>
              <a:rPr lang="en-US" sz="2400" dirty="0" err="1" smtClean="0"/>
              <a:t>Kyrola</a:t>
            </a:r>
            <a:r>
              <a:rPr lang="en-US" sz="2400" dirty="0" smtClean="0"/>
              <a:t> et al., OSDI’12]</a:t>
            </a: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US" sz="2800" dirty="0" smtClean="0"/>
              <a:t>High-performance graph analytical framework for a single machine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047092"/>
            <a:ext cx="2999828" cy="535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047093"/>
            <a:ext cx="1905000" cy="535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1047093"/>
            <a:ext cx="1905000" cy="535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600200" y="2914650"/>
            <a:ext cx="2514600" cy="2184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14800" y="2914650"/>
            <a:ext cx="2362200" cy="2051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00800" y="2914650"/>
            <a:ext cx="1828800" cy="1588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81200" y="6182380"/>
            <a:ext cx="1688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GC Time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1495" y="6182380"/>
            <a:ext cx="1688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App. Time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77000" y="6172200"/>
            <a:ext cx="175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Exec. Time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24188" y="1905000"/>
            <a:ext cx="1757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-78%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77000" y="1905000"/>
            <a:ext cx="16033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-33%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8200" y="2971800"/>
            <a:ext cx="1252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solidFill>
                  <a:srgbClr val="7030A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-2%</a:t>
            </a:r>
            <a:endParaRPr lang="en-US" sz="5400" b="1" cap="none" spc="0" dirty="0">
              <a:ln>
                <a:prstDash val="solid"/>
              </a:ln>
              <a:solidFill>
                <a:srgbClr val="7030A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" y="1447800"/>
            <a:ext cx="492443" cy="330795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000" b="1" dirty="0" smtClean="0">
                <a:latin typeface="Arial Narrow" pitchFamily="34" charset="0"/>
              </a:rPr>
              <a:t>Normalized Performance (to PS)</a:t>
            </a:r>
            <a:endParaRPr lang="en-US" sz="20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Statistics on Yak’s heap</a:t>
            </a:r>
          </a:p>
          <a:p>
            <a:r>
              <a:rPr lang="en-US" sz="3600" dirty="0" smtClean="0">
                <a:latin typeface="+mn-lt"/>
              </a:rPr>
              <a:t>Overhead breakdowns</a:t>
            </a:r>
          </a:p>
          <a:p>
            <a:pPr lvl="1"/>
            <a:r>
              <a:rPr lang="en-US" sz="3200" dirty="0" smtClean="0">
                <a:latin typeface="+mn-lt"/>
              </a:rPr>
              <a:t>Write barrier cost</a:t>
            </a:r>
          </a:p>
          <a:p>
            <a:pPr lvl="1"/>
            <a:r>
              <a:rPr lang="en-US" sz="3200" dirty="0" smtClean="0">
                <a:latin typeface="+mn-lt"/>
              </a:rPr>
              <a:t>Extra space cost</a:t>
            </a:r>
            <a:endParaRPr lang="en-US" sz="3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+mn-lt"/>
              </a:rPr>
              <a:t>Goal:</a:t>
            </a:r>
            <a:r>
              <a:rPr lang="en-US" sz="3600" dirty="0" smtClean="0">
                <a:latin typeface="+mn-lt"/>
              </a:rPr>
              <a:t> Reduce memory management cost in Big Data systems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i="1" dirty="0" smtClean="0">
                <a:latin typeface="+mn-lt"/>
              </a:rPr>
              <a:t>Solution: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Yak</a:t>
            </a:r>
            <a:r>
              <a:rPr lang="en-US" sz="3600" dirty="0" smtClean="0">
                <a:latin typeface="+mn-lt"/>
              </a:rPr>
              <a:t>, the first hybrid GC</a:t>
            </a:r>
          </a:p>
          <a:p>
            <a:pPr lvl="1"/>
            <a:r>
              <a:rPr lang="en-US" sz="3200" dirty="0" smtClean="0">
                <a:latin typeface="+mn-lt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33%</a:t>
            </a:r>
            <a:r>
              <a:rPr lang="en-US" sz="3200" dirty="0" smtClean="0">
                <a:latin typeface="+mn-lt"/>
              </a:rPr>
              <a:t> execution time savings</a:t>
            </a:r>
          </a:p>
          <a:p>
            <a:pPr lvl="1">
              <a:buNone/>
            </a:pPr>
            <a:r>
              <a:rPr lang="en-US" sz="3200" dirty="0" smtClean="0">
                <a:latin typeface="+mn-lt"/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78%</a:t>
            </a:r>
            <a:r>
              <a:rPr lang="en-US" sz="3200" dirty="0" smtClean="0">
                <a:latin typeface="+mn-lt"/>
              </a:rPr>
              <a:t> GC time reduction </a:t>
            </a:r>
          </a:p>
          <a:p>
            <a:pPr lvl="1"/>
            <a:r>
              <a:rPr lang="en-US" sz="3200" dirty="0" smtClean="0">
                <a:latin typeface="+mn-lt"/>
              </a:rPr>
              <a:t>Requires almost </a:t>
            </a:r>
            <a:r>
              <a:rPr lang="en-US" sz="3200" i="1" dirty="0" smtClean="0">
                <a:latin typeface="+mn-lt"/>
              </a:rPr>
              <a:t>zero</a:t>
            </a:r>
            <a:r>
              <a:rPr lang="en-US" sz="3200" dirty="0" smtClean="0">
                <a:latin typeface="+mn-lt"/>
              </a:rPr>
              <a:t> user effort</a:t>
            </a:r>
          </a:p>
          <a:p>
            <a:pPr lvl="2">
              <a:buNone/>
            </a:pPr>
            <a:endParaRPr lang="en-US" sz="280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2057400"/>
            <a:ext cx="5105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zel Extended" pitchFamily="34" charset="0"/>
              </a:rPr>
              <a:t>BIG DATA</a:t>
            </a:r>
            <a:endParaRPr lang="en-US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zel Extended" pitchFamily="34" charset="0"/>
            </a:endParaRPr>
          </a:p>
        </p:txBody>
      </p:sp>
      <p:pic>
        <p:nvPicPr>
          <p:cNvPr id="40" name="Picture 39" descr="hadoop mapredu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524000"/>
            <a:ext cx="1828800" cy="557213"/>
          </a:xfrm>
          <a:prstGeom prst="rect">
            <a:avLst/>
          </a:prstGeom>
        </p:spPr>
      </p:pic>
      <p:pic>
        <p:nvPicPr>
          <p:cNvPr id="42" name="Picture 41" descr="hiv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2514600"/>
            <a:ext cx="1270000" cy="1143000"/>
          </a:xfrm>
          <a:prstGeom prst="rect">
            <a:avLst/>
          </a:prstGeom>
        </p:spPr>
      </p:pic>
      <p:pic>
        <p:nvPicPr>
          <p:cNvPr id="1040" name="Picture 16" descr="https://encrypted-tbn2.gstatic.com/images?q=tbn:ANd9GcT0nObX2bpHt0guZHwVdCkxTV6VMcSmv7egBnfrmeYjfwKD6VFd5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5181600"/>
            <a:ext cx="1143000" cy="731970"/>
          </a:xfrm>
          <a:prstGeom prst="rect">
            <a:avLst/>
          </a:prstGeom>
          <a:noFill/>
        </p:spPr>
      </p:pic>
      <p:pic>
        <p:nvPicPr>
          <p:cNvPr id="1044" name="Picture 20" descr="https://encrypted-tbn2.gstatic.com/images?q=tbn:ANd9GcT5hadF-zIbSt1_AZRusVa2e05LJZLGmGRePL12zbuw1TZ5oe0oq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74330" y="1219200"/>
            <a:ext cx="2888670" cy="838200"/>
          </a:xfrm>
          <a:prstGeom prst="rect">
            <a:avLst/>
          </a:prstGeom>
          <a:noFill/>
        </p:spPr>
      </p:pic>
      <p:pic>
        <p:nvPicPr>
          <p:cNvPr id="1046" name="Picture 22" descr="https://lh4.googleusercontent.com/JHhpQEZfyKIRYybQFVtX1asihrw3tF7qQDdaOHHb63jVU34phK-LEUN4us5kjpm6tlnf1en2oddzTBTJNNXCvPsDMj36vP_2XXco221WqJ_PZ_pJ7Fvz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4114800"/>
            <a:ext cx="1676400" cy="707995"/>
          </a:xfrm>
          <a:prstGeom prst="rect">
            <a:avLst/>
          </a:prstGeom>
          <a:noFill/>
        </p:spPr>
      </p:pic>
      <p:pic>
        <p:nvPicPr>
          <p:cNvPr id="1048" name="Picture 24" descr="https://lh6.googleusercontent.com/09-kCr18gGFgL2B-Q7tXnW42SOKRM5-7unnRuq0Kv5YvCT5R_js1U6uTFqMEb_kfVXIbSV5SbweiElq7j0TWrw9i0w_cTd5ThQUbgCYXlYBAdMFedjJ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67200" y="4724400"/>
            <a:ext cx="914400" cy="914400"/>
          </a:xfrm>
          <a:prstGeom prst="rect">
            <a:avLst/>
          </a:prstGeom>
          <a:noFill/>
        </p:spPr>
      </p:pic>
      <p:pic>
        <p:nvPicPr>
          <p:cNvPr id="1050" name="Picture 26" descr="https://lh6.googleusercontent.com/F7ouoT9CwwgjotzB7YwbevSbQBdmWYRDslaCogltwX7vyv_672oAKNOAvgKdd1inyzxxY7-1WFzONKVXdP4s2yUGw9V-iOW7kylyowZ7GKugXVi8cKZW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" y="4267200"/>
            <a:ext cx="1219200" cy="812800"/>
          </a:xfrm>
          <a:prstGeom prst="rect">
            <a:avLst/>
          </a:prstGeom>
          <a:noFill/>
        </p:spPr>
      </p:pic>
      <p:grpSp>
        <p:nvGrpSpPr>
          <p:cNvPr id="39" name="Group 38"/>
          <p:cNvGrpSpPr/>
          <p:nvPr/>
        </p:nvGrpSpPr>
        <p:grpSpPr>
          <a:xfrm>
            <a:off x="2525869" y="457200"/>
            <a:ext cx="2198531" cy="1142163"/>
            <a:chOff x="1524000" y="228600"/>
            <a:chExt cx="2198531" cy="1142163"/>
          </a:xfrm>
        </p:grpSpPr>
        <p:pic>
          <p:nvPicPr>
            <p:cNvPr id="1056" name="Picture 32" descr="https://lh6.googleusercontent.com/VfhLOKzwHe2ix5SBTpQlNQuRWLnsS-acIcGf7Nr9HbqPd4J0j1qoVERrmpm32Buje3Wc5kTlCpZVjcCzX8Mn_7J9pEWbuTyJjyS2UJF6fg3DAbm2f79p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0" y="228600"/>
              <a:ext cx="609600" cy="1142163"/>
            </a:xfrm>
            <a:prstGeom prst="rect">
              <a:avLst/>
            </a:prstGeom>
            <a:noFill/>
          </p:spPr>
        </p:pic>
        <p:pic>
          <p:nvPicPr>
            <p:cNvPr id="54" name="Picture 53" descr="cloudera_impala_2013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133600" y="381000"/>
              <a:ext cx="1588931" cy="685800"/>
            </a:xfrm>
            <a:prstGeom prst="rect">
              <a:avLst/>
            </a:prstGeom>
          </p:spPr>
        </p:pic>
      </p:grpSp>
      <p:pic>
        <p:nvPicPr>
          <p:cNvPr id="1058" name="Picture 34" descr="https://lh5.googleusercontent.com/mDJKVwCU2BZoh-jruJzI4rXTq4XfgPduZv0jMY2a8OI6VRKABAqZAdBLr5w3s251yVH5SK8RWPP_fRZO8Z2UGofu8EH21ACKRkGKCgQ5KXJpqi7ev6zy_Nk1Q41d_IdwqhA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57200"/>
            <a:ext cx="747346" cy="904875"/>
          </a:xfrm>
          <a:prstGeom prst="rect">
            <a:avLst/>
          </a:prstGeom>
          <a:noFill/>
        </p:spPr>
      </p:pic>
      <p:pic>
        <p:nvPicPr>
          <p:cNvPr id="1070" name="Picture 46" descr="http://asterixdb.ics.uci.edu/documentation/images/asterixlogo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43000" y="5562600"/>
            <a:ext cx="1905000" cy="476250"/>
          </a:xfrm>
          <a:prstGeom prst="rect">
            <a:avLst/>
          </a:prstGeom>
          <a:noFill/>
        </p:spPr>
      </p:pic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7586" name="Picture 2" descr="http://lucidworks.com/wp-content/uploads/2014/12/hortonworks.2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49280" y="2362200"/>
            <a:ext cx="1685120" cy="647701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429000" y="5486400"/>
            <a:ext cx="1307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Dryad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6998495" y="3352800"/>
            <a:ext cx="1307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Naiad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1028" name="Picture 4" descr="http://storm.apache.org/images/logo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953001" y="5836024"/>
            <a:ext cx="2286000" cy="71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2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146" name="Picture 2" descr="http://nataliegouche.com/wp-content/uploads/2012/08/QA-612x37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81200"/>
            <a:ext cx="4038600" cy="2454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acebook-dow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09813" y="3048000"/>
            <a:ext cx="814387" cy="812040"/>
          </a:xfrm>
          <a:prstGeom prst="rect">
            <a:avLst/>
          </a:prstGeom>
        </p:spPr>
      </p:pic>
      <p:pic>
        <p:nvPicPr>
          <p:cNvPr id="13" name="Picture 12" descr="increase-green.jpg"/>
          <p:cNvPicPr>
            <a:picLocks noChangeAspect="1"/>
          </p:cNvPicPr>
          <p:nvPr/>
        </p:nvPicPr>
        <p:blipFill>
          <a:blip r:embed="rId3" cstate="print"/>
          <a:srcRect l="18000" t="4000" r="16000"/>
          <a:stretch>
            <a:fillRect/>
          </a:stretch>
        </p:blipFill>
        <p:spPr>
          <a:xfrm>
            <a:off x="7458075" y="2590800"/>
            <a:ext cx="1152525" cy="83820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52400" y="2743200"/>
            <a:ext cx="3962400" cy="28956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+mn-lt"/>
              </a:rPr>
              <a:t>  Scalability </a:t>
            </a:r>
          </a:p>
          <a:p>
            <a:pPr marL="457200" lvl="1">
              <a:buNone/>
            </a:pPr>
            <a:r>
              <a:rPr lang="en-US" dirty="0" smtClean="0">
                <a:latin typeface="+mn-lt"/>
              </a:rPr>
              <a:t>  JVM crashes </a:t>
            </a:r>
          </a:p>
          <a:p>
            <a:pPr marL="457200" lvl="1">
              <a:buNone/>
            </a:pPr>
            <a:r>
              <a:rPr lang="en-US" sz="2000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due to </a:t>
            </a:r>
            <a:r>
              <a:rPr lang="en-US" dirty="0" err="1" smtClean="0">
                <a:latin typeface="Arial Narrow" pitchFamily="34" charset="0"/>
              </a:rPr>
              <a:t>OutOfMemory</a:t>
            </a:r>
            <a:r>
              <a:rPr lang="en-US" dirty="0" smtClean="0">
                <a:latin typeface="+mn-lt"/>
              </a:rPr>
              <a:t> error at early stage</a:t>
            </a:r>
          </a:p>
          <a:p>
            <a:pPr marL="457200" lvl="1" algn="r">
              <a:buNone/>
            </a:pPr>
            <a:r>
              <a:rPr lang="en-US" sz="1800" dirty="0" smtClean="0">
                <a:latin typeface="+mn-lt"/>
              </a:rPr>
              <a:t>[Fang et al., SOSP’15]</a:t>
            </a:r>
          </a:p>
          <a:p>
            <a:pPr lvl="1">
              <a:buNone/>
            </a:pPr>
            <a:endParaRPr lang="en-US" dirty="0" smtClean="0">
              <a:latin typeface="+mn-lt"/>
            </a:endParaRPr>
          </a:p>
          <a:p>
            <a:pPr lvl="1">
              <a:buNone/>
            </a:pPr>
            <a:endParaRPr lang="en-US" dirty="0">
              <a:latin typeface="+mn-lt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267200" y="2743200"/>
            <a:ext cx="3810000" cy="2895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Management cost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GC time accounts for up to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50%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execution time </a:t>
            </a:r>
          </a:p>
          <a:p>
            <a:pPr marL="640080" marR="0" lvl="1" indent="-237744" algn="r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[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et al., ISMM’13]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2530" name="Picture 2" descr="http://blog.hexacta.com/wp-content/uploads/2012/02/scala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143000"/>
            <a:ext cx="2057400" cy="580719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533400" y="5505271"/>
            <a:ext cx="80772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1905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cs typeface="Narkisim" pitchFamily="34" charset="-79"/>
              </a:rPr>
              <a:t>High cost of the managed runtime is a fundamental problem!</a:t>
            </a:r>
            <a:endParaRPr lang="en-US" sz="3600" dirty="0">
              <a:ln w="1905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cs typeface="Narkisim" pitchFamily="34" charset="-79"/>
            </a:endParaRPr>
          </a:p>
        </p:txBody>
      </p:sp>
      <p:sp>
        <p:nvSpPr>
          <p:cNvPr id="26626" name="AutoShape 2" descr="Image result for C#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8" name="Picture 4" descr="http://phoenixcoded.com/images/photo_1389636992_quiz_image_tem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762000"/>
            <a:ext cx="1194619" cy="1194619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0" descr="http://www.oracleimg.com/us/dm/java-white-2162484.bmp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2482" y="304801"/>
            <a:ext cx="1763118" cy="2216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Two Paths, Two Hypotheses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70995" y="1143000"/>
            <a:ext cx="420201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5"/>
          <p:cNvGrpSpPr/>
          <p:nvPr/>
        </p:nvGrpSpPr>
        <p:grpSpPr>
          <a:xfrm>
            <a:off x="457200" y="4409182"/>
            <a:ext cx="2895600" cy="381000"/>
            <a:chOff x="457200" y="5562600"/>
            <a:chExt cx="2895600" cy="381000"/>
          </a:xfrm>
        </p:grpSpPr>
        <p:sp>
          <p:nvSpPr>
            <p:cNvPr id="7" name="Rectangle 6"/>
            <p:cNvSpPr/>
            <p:nvPr/>
          </p:nvSpPr>
          <p:spPr>
            <a:xfrm>
              <a:off x="457200" y="5562600"/>
              <a:ext cx="1447800" cy="3810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5000" y="5562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Control path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15000" y="4419600"/>
            <a:ext cx="2362200" cy="457200"/>
            <a:chOff x="4800600" y="5486400"/>
            <a:chExt cx="2362200" cy="457200"/>
          </a:xfrm>
        </p:grpSpPr>
        <p:sp>
          <p:nvSpPr>
            <p:cNvPr id="10" name="Flowchart: Direct Access Storage 9"/>
            <p:cNvSpPr/>
            <p:nvPr/>
          </p:nvSpPr>
          <p:spPr>
            <a:xfrm>
              <a:off x="4800600" y="5486400"/>
              <a:ext cx="1295400" cy="457200"/>
            </a:xfrm>
            <a:prstGeom prst="flowChartMagneticDrum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96000" y="55626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Data path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000" y="5018782"/>
            <a:ext cx="24945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Generation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al </a:t>
            </a:r>
          </a:p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Hypothesis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91200" y="4953000"/>
            <a:ext cx="231505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Epochal 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Hypothesis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09600" y="5197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3400" y="381000"/>
            <a:ext cx="80772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257800" y="2286000"/>
            <a:ext cx="1066800" cy="778476"/>
            <a:chOff x="7467600" y="2133600"/>
            <a:chExt cx="1066800" cy="778476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696200" y="2133600"/>
              <a:ext cx="457200" cy="778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TextBox 27"/>
            <p:cNvSpPr txBox="1"/>
            <p:nvPr/>
          </p:nvSpPr>
          <p:spPr>
            <a:xfrm>
              <a:off x="7467600" y="2362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MASTER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10000" y="2971800"/>
            <a:ext cx="762000" cy="702276"/>
            <a:chOff x="7467600" y="2133600"/>
            <a:chExt cx="1066800" cy="778476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696200" y="2133600"/>
              <a:ext cx="457200" cy="778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TextBox 30"/>
            <p:cNvSpPr txBox="1"/>
            <p:nvPr/>
          </p:nvSpPr>
          <p:spPr>
            <a:xfrm>
              <a:off x="7467600" y="2362200"/>
              <a:ext cx="1066800" cy="40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9751CB"/>
                  </a:solidFill>
                </a:rPr>
                <a:t>SLAVE</a:t>
              </a:r>
              <a:endParaRPr lang="en-US" b="1" dirty="0">
                <a:solidFill>
                  <a:srgbClr val="9751CB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867400" y="2971800"/>
            <a:ext cx="762000" cy="702276"/>
            <a:chOff x="7467600" y="2133600"/>
            <a:chExt cx="1066800" cy="778476"/>
          </a:xfrm>
        </p:grpSpPr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696200" y="2133600"/>
              <a:ext cx="457200" cy="778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7467600" y="2362200"/>
              <a:ext cx="1066800" cy="40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9751CB"/>
                  </a:solidFill>
                </a:rPr>
                <a:t>SLAVE</a:t>
              </a:r>
              <a:endParaRPr lang="en-US" b="1" dirty="0">
                <a:solidFill>
                  <a:srgbClr val="9751CB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2438400" y="1066800"/>
            <a:ext cx="4419600" cy="3124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ntent Placeholder 2"/>
          <p:cNvSpPr txBox="1">
            <a:spLocks/>
          </p:cNvSpPr>
          <p:nvPr/>
        </p:nvSpPr>
        <p:spPr>
          <a:xfrm>
            <a:off x="3200400" y="457200"/>
            <a:ext cx="5791200" cy="99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Many data objects have the same life span: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381000"/>
            <a:ext cx="2895600" cy="685800"/>
          </a:xfrm>
        </p:spPr>
        <p:txBody>
          <a:bodyPr/>
          <a:lstStyle/>
          <a:p>
            <a:r>
              <a:rPr lang="en-US" sz="4000" dirty="0" err="1" smtClean="0"/>
              <a:t>WordCount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Flowchart: Document 11"/>
          <p:cNvSpPr/>
          <p:nvPr/>
        </p:nvSpPr>
        <p:spPr>
          <a:xfrm>
            <a:off x="990600" y="1219200"/>
            <a:ext cx="1371600" cy="609600"/>
          </a:xfrm>
          <a:prstGeom prst="flowChartDocumen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Document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600200" y="1828800"/>
            <a:ext cx="1524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19200" y="2514600"/>
            <a:ext cx="9906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setup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19200" y="3505200"/>
            <a:ext cx="9906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map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19200" y="4648200"/>
            <a:ext cx="9906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cleanup</a:t>
            </a:r>
            <a:endParaRPr lang="en-US" sz="2000" dirty="0">
              <a:latin typeface="Arial Rounded MT Bold" pitchFamily="34" charset="0"/>
            </a:endParaRPr>
          </a:p>
        </p:txBody>
      </p:sp>
      <p:cxnSp>
        <p:nvCxnSpPr>
          <p:cNvPr id="22" name="Curved Connector 21"/>
          <p:cNvCxnSpPr>
            <a:stCxn id="17" idx="2"/>
            <a:endCxn id="17" idx="0"/>
          </p:cNvCxnSpPr>
          <p:nvPr/>
        </p:nvCxnSpPr>
        <p:spPr>
          <a:xfrm rot="5400000" flipH="1">
            <a:off x="1485900" y="3733800"/>
            <a:ext cx="457200" cy="1588"/>
          </a:xfrm>
          <a:prstGeom prst="curvedConnector5">
            <a:avLst>
              <a:gd name="adj1" fmla="val -74017"/>
              <a:gd name="adj2" fmla="val 51017837"/>
              <a:gd name="adj3" fmla="val 18761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2"/>
            <a:endCxn id="17" idx="0"/>
          </p:cNvCxnSpPr>
          <p:nvPr/>
        </p:nvCxnSpPr>
        <p:spPr>
          <a:xfrm rot="5400000">
            <a:off x="1447800" y="32385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20" idx="0"/>
          </p:cNvCxnSpPr>
          <p:nvPr/>
        </p:nvCxnSpPr>
        <p:spPr>
          <a:xfrm rot="5400000">
            <a:off x="1371600" y="43053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533400" y="1676400"/>
            <a:ext cx="4267200" cy="3810000"/>
            <a:chOff x="533400" y="1676400"/>
            <a:chExt cx="4267200" cy="3810000"/>
          </a:xfrm>
        </p:grpSpPr>
        <p:sp>
          <p:nvSpPr>
            <p:cNvPr id="35" name="Rounded Rectangle 34"/>
            <p:cNvSpPr/>
            <p:nvPr/>
          </p:nvSpPr>
          <p:spPr>
            <a:xfrm>
              <a:off x="533400" y="2286000"/>
              <a:ext cx="2209800" cy="32004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Curved Connector 41"/>
            <p:cNvCxnSpPr/>
            <p:nvPr/>
          </p:nvCxnSpPr>
          <p:spPr>
            <a:xfrm rot="10800000" flipV="1">
              <a:off x="2514600" y="1905000"/>
              <a:ext cx="1219200" cy="4572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733800" y="16764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Mapper</a:t>
              </a:r>
              <a:endParaRPr lang="en-US" dirty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819400" y="2286000"/>
            <a:ext cx="4495800" cy="2362200"/>
            <a:chOff x="2743200" y="2286000"/>
            <a:chExt cx="4495800" cy="2362200"/>
          </a:xfrm>
        </p:grpSpPr>
        <p:sp>
          <p:nvSpPr>
            <p:cNvPr id="36" name="Rounded Rectangle 35"/>
            <p:cNvSpPr/>
            <p:nvPr/>
          </p:nvSpPr>
          <p:spPr>
            <a:xfrm>
              <a:off x="2743200" y="2895600"/>
              <a:ext cx="4495800" cy="17526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Curved Connector 43"/>
            <p:cNvCxnSpPr/>
            <p:nvPr/>
          </p:nvCxnSpPr>
          <p:spPr>
            <a:xfrm rot="10800000" flipV="1">
              <a:off x="4191000" y="2514600"/>
              <a:ext cx="838200" cy="3810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29200" y="22860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Heap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895600" y="3048000"/>
            <a:ext cx="533400" cy="1371600"/>
            <a:chOff x="2895600" y="3048000"/>
            <a:chExt cx="533400" cy="1371600"/>
          </a:xfrm>
        </p:grpSpPr>
        <p:sp>
          <p:nvSpPr>
            <p:cNvPr id="37" name="Oval 36"/>
            <p:cNvSpPr/>
            <p:nvPr/>
          </p:nvSpPr>
          <p:spPr>
            <a:xfrm>
              <a:off x="3048000" y="3048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124200" y="3505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95600" y="3733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200400" y="3886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9718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352800" y="2971800"/>
            <a:ext cx="3886200" cy="1600200"/>
            <a:chOff x="3352800" y="2971800"/>
            <a:chExt cx="3886200" cy="1600200"/>
          </a:xfrm>
        </p:grpSpPr>
        <p:sp>
          <p:nvSpPr>
            <p:cNvPr id="38" name="Oval 37"/>
            <p:cNvSpPr/>
            <p:nvPr/>
          </p:nvSpPr>
          <p:spPr>
            <a:xfrm>
              <a:off x="3657600" y="2971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33800" y="32766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352800" y="3200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191000" y="3048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800600" y="2971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876800" y="32766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495800" y="3200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267200" y="3505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505200" y="36576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3581400" y="3962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886200" y="3733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495800" y="36576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572000" y="3962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4267200" y="3962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9624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5181600" y="3048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791200" y="2971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867400" y="3352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486400" y="3200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257800" y="3505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029200" y="3733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5562600" y="3581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715000" y="3962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334000" y="3886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51054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4876800" y="3962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54864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6096000" y="3048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6705600" y="2971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6781800" y="32766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400800" y="3200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172200" y="3505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5943600" y="3733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6553200" y="36576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629400" y="3962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248400" y="3886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60198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6934200" y="37338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70104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429000" y="4343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962400" y="3429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4800600" y="3581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343400" y="4343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4724400" y="42672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5715000" y="4343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6400800" y="41910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6705600" y="4343400"/>
              <a:ext cx="228600" cy="2286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2286000" y="4876800"/>
            <a:ext cx="6705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US" sz="3000" dirty="0" smtClean="0"/>
              <a:t>GC run in the middle is wasted</a:t>
            </a: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US" sz="3000" dirty="0" smtClean="0"/>
              <a:t>Can be efficiently reclaimed together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1600200" y="3105090"/>
            <a:ext cx="118105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Rounded MT Bold" pitchFamily="34" charset="0"/>
              </a:rPr>
              <a:t>w</a:t>
            </a:r>
            <a:r>
              <a:rPr lang="en-US" sz="2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Rounded MT Bold" pitchFamily="34" charset="0"/>
              </a:rPr>
              <a:t>ords</a:t>
            </a:r>
            <a:endParaRPr lang="en-US" sz="2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 Rounded MT Bold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219200" y="2514600"/>
            <a:ext cx="9906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setup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219200" y="4648200"/>
            <a:ext cx="9906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cleanup</a:t>
            </a:r>
            <a:endParaRPr lang="en-US" sz="2000" dirty="0">
              <a:latin typeface="Arial Rounded MT Bold" pitchFamily="34" charset="0"/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2895600" y="2971800"/>
            <a:ext cx="4343400" cy="1600200"/>
            <a:chOff x="3962400" y="1752600"/>
            <a:chExt cx="4343400" cy="1600200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119" name="Group 118"/>
            <p:cNvGrpSpPr/>
            <p:nvPr/>
          </p:nvGrpSpPr>
          <p:grpSpPr>
            <a:xfrm>
              <a:off x="3962400" y="1828800"/>
              <a:ext cx="533400" cy="1371600"/>
              <a:chOff x="2895600" y="3048000"/>
              <a:chExt cx="533400" cy="1371600"/>
            </a:xfrm>
            <a:grpFill/>
          </p:grpSpPr>
          <p:sp>
            <p:nvSpPr>
              <p:cNvPr id="120" name="Oval 119"/>
              <p:cNvSpPr/>
              <p:nvPr/>
            </p:nvSpPr>
            <p:spPr>
              <a:xfrm>
                <a:off x="3048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124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8956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2004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2971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4419600" y="1752600"/>
              <a:ext cx="3886200" cy="1600200"/>
              <a:chOff x="3352800" y="2971800"/>
              <a:chExt cx="3886200" cy="1600200"/>
            </a:xfrm>
            <a:grpFill/>
          </p:grpSpPr>
          <p:sp>
            <p:nvSpPr>
              <p:cNvPr id="126" name="Oval 125"/>
              <p:cNvSpPr/>
              <p:nvPr/>
            </p:nvSpPr>
            <p:spPr>
              <a:xfrm>
                <a:off x="3657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733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3352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4191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4800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4876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4495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4267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5052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5814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886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4958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45720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42672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3962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51816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57912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5867400" y="3352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54864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52578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5029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5562600" y="3581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57150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53340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105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48768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486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6096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6705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6781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400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6172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59436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65532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66294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62484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6019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6934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7010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4290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962400" y="3429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4800600" y="3581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43434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4724400" y="4267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57150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6400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67056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7" name="Explosion 1 176"/>
          <p:cNvSpPr/>
          <p:nvPr/>
        </p:nvSpPr>
        <p:spPr>
          <a:xfrm>
            <a:off x="304800" y="3352800"/>
            <a:ext cx="914400" cy="685800"/>
          </a:xfrm>
          <a:prstGeom prst="irregularSeal1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GC</a:t>
            </a:r>
            <a:endParaRPr lang="en-US" dirty="0"/>
          </a:p>
        </p:txBody>
      </p:sp>
      <p:sp>
        <p:nvSpPr>
          <p:cNvPr id="174" name="Rectangle 173"/>
          <p:cNvSpPr/>
          <p:nvPr/>
        </p:nvSpPr>
        <p:spPr>
          <a:xfrm>
            <a:off x="2209800" y="2819400"/>
            <a:ext cx="67083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Region-based </a:t>
            </a:r>
          </a:p>
          <a:p>
            <a:pPr algn="ctr"/>
            <a:r>
              <a:rPr lang="en-US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memory management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5181600" y="2133600"/>
            <a:ext cx="1066800" cy="646331"/>
            <a:chOff x="7620000" y="2057400"/>
            <a:chExt cx="1066800" cy="646331"/>
          </a:xfrm>
        </p:grpSpPr>
        <p:sp>
          <p:nvSpPr>
            <p:cNvPr id="176" name="TextBox 175"/>
            <p:cNvSpPr txBox="1"/>
            <p:nvPr/>
          </p:nvSpPr>
          <p:spPr>
            <a:xfrm>
              <a:off x="7620000" y="2209800"/>
              <a:ext cx="10668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7620000" y="20574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Memory Region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9" dur="indefinite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2" dur="indefinite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build="p"/>
      <p:bldP spid="12" grpId="0" animBg="1"/>
      <p:bldP spid="13" grpId="0" animBg="1"/>
      <p:bldP spid="14" grpId="0" animBg="1"/>
      <p:bldP spid="17" grpId="0" animBg="1"/>
      <p:bldP spid="20" grpId="0" animBg="1"/>
      <p:bldP spid="107" grpId="0" uiExpand="1" build="allAtOnce"/>
      <p:bldP spid="114" grpId="0"/>
      <p:bldP spid="117" grpId="0" animBg="1"/>
      <p:bldP spid="117" grpId="1" animBg="1"/>
      <p:bldP spid="118" grpId="0" animBg="1"/>
      <p:bldP spid="118" grpId="1" animBg="1"/>
      <p:bldP spid="177" grpId="0" animBg="1"/>
      <p:bldP spid="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7348"/>
            <a:ext cx="8458200" cy="1143000"/>
          </a:xfrm>
        </p:spPr>
        <p:txBody>
          <a:bodyPr/>
          <a:lstStyle/>
          <a:p>
            <a:r>
              <a:rPr lang="en-US" sz="4000" dirty="0" smtClean="0"/>
              <a:t>Region-based Memory 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Sophisticated static analysis won’t work for data-intensive systems</a:t>
            </a:r>
          </a:p>
          <a:p>
            <a:endParaRPr lang="en-US" sz="2400" dirty="0">
              <a:latin typeface="+mn-lt"/>
            </a:endParaRPr>
          </a:p>
          <a:p>
            <a:r>
              <a:rPr lang="en-US" sz="3600" dirty="0" smtClean="0">
                <a:latin typeface="+mn-lt"/>
              </a:rPr>
              <a:t>What about control path?</a:t>
            </a:r>
            <a:endParaRPr lang="en-US" sz="3600" dirty="0">
              <a:latin typeface="+mn-lt"/>
            </a:endParaRPr>
          </a:p>
        </p:txBody>
      </p:sp>
      <p:sp>
        <p:nvSpPr>
          <p:cNvPr id="4" name="Rounded Rectangle 4"/>
          <p:cNvSpPr/>
          <p:nvPr/>
        </p:nvSpPr>
        <p:spPr>
          <a:xfrm>
            <a:off x="304800" y="4648200"/>
            <a:ext cx="8534400" cy="1109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000" dirty="0" smtClean="0">
                <a:solidFill>
                  <a:srgbClr val="FF0000"/>
                </a:solidFill>
                <a:latin typeface="Arial Rounded MT Bold" pitchFamily="34" charset="0"/>
              </a:rPr>
              <a:t>How to marry </a:t>
            </a:r>
            <a:r>
              <a:rPr lang="en-US" sz="4000" dirty="0" smtClean="0">
                <a:solidFill>
                  <a:srgbClr val="002060"/>
                </a:solidFill>
                <a:latin typeface="Arial Rounded MT Bold" pitchFamily="34" charset="0"/>
              </a:rPr>
              <a:t>generational GC</a:t>
            </a:r>
            <a:r>
              <a:rPr lang="en-US" sz="4000" dirty="0" smtClean="0">
                <a:solidFill>
                  <a:srgbClr val="FF0000"/>
                </a:solidFill>
                <a:latin typeface="Arial Rounded MT Bold" pitchFamily="34" charset="0"/>
              </a:rPr>
              <a:t> with </a:t>
            </a:r>
            <a:r>
              <a:rPr lang="en-US" sz="4000" dirty="0" smtClean="0">
                <a:solidFill>
                  <a:srgbClr val="7030A0"/>
                </a:solidFill>
                <a:latin typeface="Arial Rounded MT Bold" pitchFamily="34" charset="0"/>
              </a:rPr>
              <a:t>region-based memory management</a:t>
            </a:r>
            <a:r>
              <a:rPr lang="en-US" sz="4000" dirty="0" smtClean="0">
                <a:solidFill>
                  <a:srgbClr val="FF0000"/>
                </a:solidFill>
                <a:latin typeface="Arial Rounded MT Bold" pitchFamily="34" charset="0"/>
              </a:rPr>
              <a:t>?</a:t>
            </a:r>
            <a:endParaRPr lang="en-US" sz="4400" kern="1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001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838200" y="3657600"/>
            <a:ext cx="7772400" cy="13716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latin typeface="Arial Rounded MT Bold" pitchFamily="34" charset="0"/>
              </a:rPr>
              <a:t>Reduced memory management cost</a:t>
            </a:r>
            <a:endParaRPr lang="en-US" sz="3200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Yak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20271" y="1447800"/>
            <a:ext cx="7712635" cy="2438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Heap</a:t>
            </a:r>
            <a:endParaRPr lang="en-US" sz="4400" dirty="0">
              <a:latin typeface="Arial Black" pitchFamily="34" charset="0"/>
            </a:endParaRPr>
          </a:p>
        </p:txBody>
      </p:sp>
      <p:sp>
        <p:nvSpPr>
          <p:cNvPr id="14338" name="AutoShape 2" descr="Image result for software developer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038600" y="1447800"/>
            <a:ext cx="4495800" cy="2438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 Narrow" pitchFamily="34" charset="0"/>
              </a:rPr>
              <a:t>Data Space</a:t>
            </a:r>
            <a:endParaRPr lang="en-US" sz="3200" b="1" dirty="0" smtClean="0">
              <a:latin typeface="Arial Narrow" pitchFamily="34" charset="0"/>
            </a:endParaRPr>
          </a:p>
          <a:p>
            <a:pPr algn="ctr"/>
            <a:endParaRPr lang="en-US" sz="3200" dirty="0">
              <a:latin typeface="Arial Narrow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38200" y="1447800"/>
            <a:ext cx="2971800" cy="2438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 Narrow" pitchFamily="34" charset="0"/>
              </a:rPr>
              <a:t>Control Space</a:t>
            </a:r>
            <a:endParaRPr lang="en-US" sz="3200" b="1" dirty="0" smtClean="0">
              <a:latin typeface="Arial Narrow" pitchFamily="34" charset="0"/>
            </a:endParaRPr>
          </a:p>
          <a:p>
            <a:pPr algn="ctr"/>
            <a:endParaRPr lang="en-US" sz="3200" dirty="0">
              <a:latin typeface="Arial Narrow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3124200"/>
            <a:ext cx="2249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Arial Rounded MT Bold"/>
              </a:rPr>
              <a:t>Generational GC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48200" y="3124200"/>
            <a:ext cx="320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 Rounded MT Bold"/>
              </a:rPr>
              <a:t>Region-based </a:t>
            </a:r>
          </a:p>
          <a:p>
            <a:pPr algn="ctr"/>
            <a:r>
              <a:rPr lang="en-US" sz="2000" dirty="0" smtClean="0">
                <a:latin typeface="Arial Rounded MT Bold"/>
              </a:rPr>
              <a:t>Memory Management</a:t>
            </a:r>
          </a:p>
        </p:txBody>
      </p:sp>
      <p:pic>
        <p:nvPicPr>
          <p:cNvPr id="17" name="Picture 4" descr="http://thumbs.dreamstime.com/z/computer-programmer-7304012.jpg"/>
          <p:cNvPicPr>
            <a:picLocks noChangeAspect="1" noChangeArrowheads="1"/>
          </p:cNvPicPr>
          <p:nvPr/>
        </p:nvPicPr>
        <p:blipFill>
          <a:blip r:embed="rId2" cstate="print"/>
          <a:srcRect r="17197" b="28000"/>
          <a:stretch>
            <a:fillRect/>
          </a:stretch>
        </p:blipFill>
        <p:spPr bwMode="auto">
          <a:xfrm>
            <a:off x="1752600" y="4953000"/>
            <a:ext cx="1143000" cy="1028699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429000" y="4876800"/>
            <a:ext cx="40958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 Rounded MT Bold"/>
              </a:rPr>
              <a:t>annotate epoch boundary:</a:t>
            </a:r>
          </a:p>
          <a:p>
            <a:r>
              <a:rPr lang="en-US" sz="2400" dirty="0" smtClean="0">
                <a:latin typeface="Arial Rounded MT Bold"/>
              </a:rPr>
              <a:t> - </a:t>
            </a:r>
            <a:r>
              <a:rPr lang="en-US" sz="2400" dirty="0" err="1" smtClean="0">
                <a:latin typeface="Arial Rounded MT Bold"/>
              </a:rPr>
              <a:t>epoch_start</a:t>
            </a:r>
            <a:r>
              <a:rPr lang="en-US" sz="2400" dirty="0" smtClean="0">
                <a:latin typeface="Arial Rounded MT Bold"/>
              </a:rPr>
              <a:t>()</a:t>
            </a:r>
          </a:p>
          <a:p>
            <a:r>
              <a:rPr lang="en-US" sz="2400" dirty="0" smtClean="0">
                <a:latin typeface="Arial Rounded MT Bold"/>
              </a:rPr>
              <a:t> - </a:t>
            </a:r>
            <a:r>
              <a:rPr lang="en-US" sz="2400" dirty="0" err="1" smtClean="0">
                <a:latin typeface="Arial Rounded MT Bold"/>
              </a:rPr>
              <a:t>epoch_end</a:t>
            </a:r>
            <a:r>
              <a:rPr lang="en-US" sz="2400" dirty="0" smtClean="0">
                <a:latin typeface="Arial Rounded MT Bold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6" grpId="1" animBg="1" autoUpdateAnimBg="0"/>
      <p:bldP spid="11" grpId="0" build="allAtOnce" autoUpdateAnimBg="0"/>
      <p:bldP spid="11" grpId="1" build="allAtOnce" animBg="1"/>
      <p:bldP spid="12" grpId="0" build="allAtOnce" autoUpdateAnimBg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362" name="AutoShape 2" descr="Image result for stop 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Image result for stop 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Titl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User-level approach:</a:t>
            </a:r>
          </a:p>
          <a:p>
            <a:pPr lvl="1"/>
            <a:r>
              <a:rPr lang="en-US" sz="3200" dirty="0" smtClean="0">
                <a:latin typeface="+mn-lt"/>
              </a:rPr>
              <a:t>Facade </a:t>
            </a:r>
            <a:r>
              <a:rPr lang="en-US" sz="2400" dirty="0" smtClean="0">
                <a:latin typeface="+mn-lt"/>
              </a:rPr>
              <a:t>[Nguyen et al., ASPLOS’15]</a:t>
            </a:r>
            <a:endParaRPr lang="en-US" sz="3200" dirty="0" smtClean="0">
              <a:latin typeface="+mn-lt"/>
            </a:endParaRPr>
          </a:p>
          <a:p>
            <a:pPr lvl="1">
              <a:buNone/>
            </a:pPr>
            <a:endParaRPr lang="en-US" sz="3200" dirty="0" smtClean="0">
              <a:latin typeface="+mn-lt"/>
            </a:endParaRPr>
          </a:p>
          <a:p>
            <a:pPr lvl="2"/>
            <a:endParaRPr lang="en-US" sz="2800" dirty="0" smtClean="0">
              <a:latin typeface="+mn-lt"/>
            </a:endParaRPr>
          </a:p>
          <a:p>
            <a:pPr lvl="1">
              <a:buNone/>
            </a:pPr>
            <a:endParaRPr lang="en-US" sz="3200" dirty="0" smtClean="0">
              <a:latin typeface="+mn-lt"/>
            </a:endParaRPr>
          </a:p>
          <a:p>
            <a:pPr lvl="1"/>
            <a:endParaRPr lang="en-US" sz="3200" dirty="0" smtClean="0">
              <a:latin typeface="+mn-lt"/>
            </a:endParaRPr>
          </a:p>
          <a:p>
            <a:pPr lvl="1"/>
            <a:endParaRPr lang="en-US" sz="3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8E457-682A-4C5D-A359-2AAE681DBB3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362" name="AutoShape 2" descr="Image result for stop 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Image result for stop 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057400" y="3200400"/>
            <a:ext cx="5638800" cy="76200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cs typeface="Arial" pitchFamily="34" charset="0"/>
              </a:rPr>
              <a:t>annotation &amp; refactoring</a:t>
            </a:r>
            <a:endParaRPr lang="en-US" sz="4000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867400" y="4343400"/>
            <a:ext cx="1600200" cy="53340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Yak </a:t>
            </a:r>
            <a:endParaRPr lang="en-US" sz="4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8200" y="4267200"/>
            <a:ext cx="3429000" cy="53340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Developers </a:t>
            </a:r>
            <a:endParaRPr lang="en-US" sz="4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4267200" y="4419600"/>
            <a:ext cx="1295400" cy="3810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2" name="Picture 4" descr="http://thumbs.dreamstime.com/z/computer-programmer-7304012.jpg"/>
          <p:cNvPicPr>
            <a:picLocks noChangeAspect="1" noChangeArrowheads="1"/>
          </p:cNvPicPr>
          <p:nvPr/>
        </p:nvPicPr>
        <p:blipFill>
          <a:blip r:embed="rId2" cstate="print"/>
          <a:srcRect r="17197" b="28000"/>
          <a:stretch>
            <a:fillRect/>
          </a:stretch>
        </p:blipFill>
        <p:spPr bwMode="auto">
          <a:xfrm>
            <a:off x="1752600" y="4953000"/>
            <a:ext cx="1295400" cy="1165859"/>
          </a:xfrm>
          <a:prstGeom prst="rect">
            <a:avLst/>
          </a:prstGeom>
          <a:noFill/>
        </p:spPr>
      </p:pic>
      <p:pic>
        <p:nvPicPr>
          <p:cNvPr id="13" name="Picture 8" descr="http://cdn.skilledup.com/wp-content/uploads/2014/10/illustration-male-engineer-Feature_1290x688_MS1.jpg"/>
          <p:cNvPicPr>
            <a:picLocks noChangeAspect="1" noChangeArrowheads="1"/>
          </p:cNvPicPr>
          <p:nvPr/>
        </p:nvPicPr>
        <p:blipFill>
          <a:blip r:embed="rId3" cstate="print"/>
          <a:srcRect l="33717" r="31034" b="48276"/>
          <a:stretch>
            <a:fillRect/>
          </a:stretch>
        </p:blipFill>
        <p:spPr bwMode="auto">
          <a:xfrm>
            <a:off x="5943600" y="5105400"/>
            <a:ext cx="1371600" cy="914400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752600" y="1600200"/>
            <a:ext cx="5562600" cy="2922722"/>
            <a:chOff x="2743200" y="2286000"/>
            <a:chExt cx="4495800" cy="2362200"/>
          </a:xfrm>
        </p:grpSpPr>
        <p:sp>
          <p:nvSpPr>
            <p:cNvPr id="15" name="Rounded Rectangle 14"/>
            <p:cNvSpPr/>
            <p:nvPr/>
          </p:nvSpPr>
          <p:spPr>
            <a:xfrm>
              <a:off x="2743200" y="2895600"/>
              <a:ext cx="4495800" cy="17526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Curved Connector 15"/>
            <p:cNvCxnSpPr/>
            <p:nvPr/>
          </p:nvCxnSpPr>
          <p:spPr>
            <a:xfrm rot="10800000" flipV="1">
              <a:off x="4191000" y="2514600"/>
              <a:ext cx="838200" cy="3810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029200" y="22860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Region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28799" y="2438400"/>
            <a:ext cx="5377543" cy="1981200"/>
            <a:chOff x="3962400" y="1752600"/>
            <a:chExt cx="4343400" cy="1600200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22" name="Group 118"/>
            <p:cNvGrpSpPr/>
            <p:nvPr/>
          </p:nvGrpSpPr>
          <p:grpSpPr>
            <a:xfrm>
              <a:off x="3962400" y="1828800"/>
              <a:ext cx="533400" cy="1371600"/>
              <a:chOff x="2895600" y="3048000"/>
              <a:chExt cx="533400" cy="1371600"/>
            </a:xfrm>
            <a:grpFill/>
          </p:grpSpPr>
          <p:sp>
            <p:nvSpPr>
              <p:cNvPr id="71" name="Oval 70"/>
              <p:cNvSpPr/>
              <p:nvPr/>
            </p:nvSpPr>
            <p:spPr>
              <a:xfrm>
                <a:off x="3048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3124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8956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2004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971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124"/>
            <p:cNvGrpSpPr/>
            <p:nvPr/>
          </p:nvGrpSpPr>
          <p:grpSpPr>
            <a:xfrm>
              <a:off x="4419600" y="1752600"/>
              <a:ext cx="3886200" cy="1600200"/>
              <a:chOff x="3352800" y="2971800"/>
              <a:chExt cx="3886200" cy="1600200"/>
            </a:xfrm>
            <a:grpFill/>
          </p:grpSpPr>
          <p:sp>
            <p:nvSpPr>
              <p:cNvPr id="24" name="Oval 23"/>
              <p:cNvSpPr/>
              <p:nvPr/>
            </p:nvSpPr>
            <p:spPr>
              <a:xfrm>
                <a:off x="3657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733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352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191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800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4876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495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267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5052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5814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886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4958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5720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2672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962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51816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7912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5867400" y="3352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4864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52578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029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5562600" y="3581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7150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3340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105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8768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486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6096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6705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781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400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6172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9436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5532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6294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2484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019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934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7010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4290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962400" y="3429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4800600" y="3581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43434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4724400" y="4267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7150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400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67056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1828800" y="2438400"/>
            <a:ext cx="5377543" cy="1981200"/>
            <a:chOff x="3962400" y="1752600"/>
            <a:chExt cx="4343400" cy="1600200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77" name="Group 118"/>
            <p:cNvGrpSpPr/>
            <p:nvPr/>
          </p:nvGrpSpPr>
          <p:grpSpPr>
            <a:xfrm>
              <a:off x="3962400" y="1828800"/>
              <a:ext cx="533400" cy="1371600"/>
              <a:chOff x="2895600" y="3048000"/>
              <a:chExt cx="533400" cy="1371600"/>
            </a:xfrm>
            <a:grpFill/>
          </p:grpSpPr>
          <p:sp>
            <p:nvSpPr>
              <p:cNvPr id="126" name="Oval 125"/>
              <p:cNvSpPr/>
              <p:nvPr/>
            </p:nvSpPr>
            <p:spPr>
              <a:xfrm>
                <a:off x="3048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124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8956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2004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971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" name="Group 124"/>
            <p:cNvGrpSpPr/>
            <p:nvPr/>
          </p:nvGrpSpPr>
          <p:grpSpPr>
            <a:xfrm>
              <a:off x="4419600" y="1752600"/>
              <a:ext cx="3886200" cy="1600200"/>
              <a:chOff x="3352800" y="2971800"/>
              <a:chExt cx="3886200" cy="1600200"/>
            </a:xfrm>
            <a:grpFill/>
          </p:grpSpPr>
          <p:sp>
            <p:nvSpPr>
              <p:cNvPr id="79" name="Oval 78"/>
              <p:cNvSpPr/>
              <p:nvPr/>
            </p:nvSpPr>
            <p:spPr>
              <a:xfrm>
                <a:off x="3657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733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352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4191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800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4876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495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42672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5052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5814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3886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4495800" y="3657600"/>
                <a:ext cx="228600" cy="2286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45720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42672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962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51816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57912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867400" y="3352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4864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257800" y="3505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029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5562600" y="3581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57150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53340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5105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48768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486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6096000" y="3048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6705600" y="2971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6781800" y="3276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6400800" y="3200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6172200" y="3505200"/>
                <a:ext cx="228600" cy="2286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59436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6553200" y="36576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6629400" y="3962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6248400" y="3886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6019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6934200" y="37338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70104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34290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962400" y="3429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4800600" y="3581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43434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4724400" y="42672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5715000" y="4343400"/>
                <a:ext cx="228600" cy="2286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6400800" y="41910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6705600" y="4343400"/>
                <a:ext cx="228600" cy="228600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8" grpId="1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uci-powerpoint-template</Template>
  <TotalTime>71173</TotalTime>
  <Words>809</Words>
  <Application>Microsoft Office PowerPoint</Application>
  <PresentationFormat>On-screen Show (4:3)</PresentationFormat>
  <Paragraphs>276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Custom Design</vt:lpstr>
      <vt:lpstr>Yak: A High-Performance Big-Data-Friendly  Garbage Collector </vt:lpstr>
      <vt:lpstr>Slide 2</vt:lpstr>
      <vt:lpstr>Slide 3</vt:lpstr>
      <vt:lpstr>Two Paths, Two Hypotheses  </vt:lpstr>
      <vt:lpstr>WordCount</vt:lpstr>
      <vt:lpstr>Region-based Memory Management</vt:lpstr>
      <vt:lpstr>Yak Approach</vt:lpstr>
      <vt:lpstr>Slide 8</vt:lpstr>
      <vt:lpstr>Correctness</vt:lpstr>
      <vt:lpstr>Yak: An Automatic Solution</vt:lpstr>
      <vt:lpstr>Challenges</vt:lpstr>
      <vt:lpstr>How to Create Regions? </vt:lpstr>
      <vt:lpstr>How to Create Regions?</vt:lpstr>
      <vt:lpstr>How to Reclaim Regions Correctly?</vt:lpstr>
      <vt:lpstr>Region Deallocation</vt:lpstr>
      <vt:lpstr>Evaluations</vt:lpstr>
      <vt:lpstr>Improvement Summary</vt:lpstr>
      <vt:lpstr>More Data in the Paper</vt:lpstr>
      <vt:lpstr>Conclusion</vt:lpstr>
      <vt:lpstr>Thank You!</vt:lpstr>
    </vt:vector>
  </TitlesOfParts>
  <Company>Bren School of Information and Computer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FACADE: A Compiler and Runtime  for (Almost) Object-Bounded  Big Data Applications</dc:title>
  <dc:creator>Khanh Nguyen</dc:creator>
  <cp:lastModifiedBy>Khanh</cp:lastModifiedBy>
  <cp:revision>3377</cp:revision>
  <dcterms:created xsi:type="dcterms:W3CDTF">2014-05-01T17:54:30Z</dcterms:created>
  <dcterms:modified xsi:type="dcterms:W3CDTF">2016-12-04T02:22:32Z</dcterms:modified>
</cp:coreProperties>
</file>