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20"/>
  </p:notesMasterIdLst>
  <p:sldIdLst>
    <p:sldId id="256" r:id="rId2"/>
    <p:sldId id="293" r:id="rId3"/>
    <p:sldId id="283" r:id="rId4"/>
    <p:sldId id="261" r:id="rId5"/>
    <p:sldId id="282" r:id="rId6"/>
    <p:sldId id="273" r:id="rId7"/>
    <p:sldId id="286" r:id="rId8"/>
    <p:sldId id="287" r:id="rId9"/>
    <p:sldId id="288" r:id="rId10"/>
    <p:sldId id="289" r:id="rId11"/>
    <p:sldId id="266" r:id="rId12"/>
    <p:sldId id="290" r:id="rId13"/>
    <p:sldId id="268" r:id="rId14"/>
    <p:sldId id="292" r:id="rId15"/>
    <p:sldId id="274" r:id="rId16"/>
    <p:sldId id="277" r:id="rId17"/>
    <p:sldId id="270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52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FFE5"/>
    <a:srgbClr val="FFFFB9"/>
    <a:srgbClr val="CAE8AA"/>
    <a:srgbClr val="E3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8" autoAdjust="0"/>
    <p:restoredTop sz="79810" autoAdjust="0"/>
  </p:normalViewPr>
  <p:slideViewPr>
    <p:cSldViewPr snapToGrid="0">
      <p:cViewPr varScale="1">
        <p:scale>
          <a:sx n="67" d="100"/>
          <a:sy n="67" d="100"/>
        </p:scale>
        <p:origin x="-712" y="-96"/>
      </p:cViewPr>
      <p:guideLst>
        <p:guide orient="horz" pos="2184"/>
        <p:guide orient="horz" pos="2160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7" y="-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72E6-6423-4117-88F6-8BAD495E62B3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901D-2148-4176-B54E-6AD91385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3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8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7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7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7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901D-2148-4176-B54E-6AD913855A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8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63661"/>
            <a:ext cx="12192000" cy="36730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1200" y="1437250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5B6F59-4CBA-4D6F-81D1-0F89E6782294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E8B6-6E9A-4BC4-ADE6-E3DD0840D998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91-83DD-46D5-8686-C13FE015965D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413766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359-0845-48DD-8D7E-64F9921E3CA6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A9B7-7D9B-473A-9EDE-6F28E21F09AE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8CBB-F1EE-40EA-98BE-88C5B66893C8}" type="datetime1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D5B-0954-49DA-AFDE-477129D1B9CD}" type="datetime1">
              <a:rPr lang="en-US" smtClean="0"/>
              <a:t>12/21/16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B507-7B68-41B5-B8E9-30BC179A3EFE}" type="datetime1">
              <a:rPr lang="en-US" smtClean="0"/>
              <a:t>12/21/16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8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51D9-B75A-46F6-B3B2-3AE0BFA202CA}" type="datetime1">
              <a:rPr lang="en-US" smtClean="0"/>
              <a:t>12/21/16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9F6-2664-40AA-9CF1-F4790352D0AC}" type="datetime1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A203-CCB7-48C9-8FA1-13041D14B7DC}" type="datetime1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8A75B323-1693-4547-A051-A9F88A95F9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5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6C095F-5A8B-4ADD-BB4B-7A52A1611F25}" type="datetime1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182797"/>
            <a:ext cx="1164924" cy="562227"/>
          </a:xfrm>
          <a:prstGeom prst="rect">
            <a:avLst/>
          </a:prstGeom>
        </p:spPr>
        <p:txBody>
          <a:bodyPr/>
          <a:lstStyle>
            <a:lvl1pPr algn="r">
              <a:defRPr sz="2800"/>
            </a:lvl1pPr>
          </a:lstStyle>
          <a:p>
            <a:fld id="{8A75B323-1693-4547-A051-A9F88A95F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4.wdp"/><Relationship Id="rId5" Type="http://schemas.openxmlformats.org/officeDocument/2006/relationships/image" Target="../media/image15.png"/><Relationship Id="rId6" Type="http://schemas.microsoft.com/office/2007/relationships/hdphoto" Target="../media/hdphoto5.wdp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microsoft.com/office/2007/relationships/hdphoto" Target="../media/hdphoto2.wdp"/><Relationship Id="rId7" Type="http://schemas.openxmlformats.org/officeDocument/2006/relationships/image" Target="../media/image11.png"/><Relationship Id="rId8" Type="http://schemas.microsoft.com/office/2007/relationships/hdphoto" Target="../media/hdphoto3.wdp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994" y="584965"/>
            <a:ext cx="9901270" cy="1463040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err="1">
                <a:solidFill>
                  <a:schemeClr val="bg1"/>
                </a:solidFill>
              </a:rPr>
              <a:t>Zorua</a:t>
            </a:r>
            <a:r>
              <a:rPr lang="en-US" sz="5400" cap="none" dirty="0">
                <a:solidFill>
                  <a:schemeClr val="bg1"/>
                </a:solidFill>
              </a:rPr>
              <a:t>: A Holistic Approach to  Resource Virtualization in GPUs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99060" y="3935730"/>
            <a:ext cx="119929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Nandita Vijaykumar</a:t>
            </a:r>
          </a:p>
          <a:p>
            <a:pPr algn="ctr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Kevin Hsieh, Gennady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Pekhimenko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Samira Khan, </a:t>
            </a:r>
          </a:p>
          <a:p>
            <a:pPr algn="ctr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Ashish Shrestha,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Saugata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Ghose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Adwait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Jog, Phillip B. Gibbons, Onur Mutlu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128" y="5942715"/>
            <a:ext cx="2290175" cy="91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32" y="5726834"/>
            <a:ext cx="1440588" cy="90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22" y="6019469"/>
            <a:ext cx="1908226" cy="532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8" y="5592871"/>
            <a:ext cx="2193821" cy="138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" y="5592871"/>
            <a:ext cx="1807119" cy="1171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444539" y="2262408"/>
            <a:ext cx="3419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Session 2A</a:t>
            </a:r>
          </a:p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Monday, 5:20 PM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" y="2035991"/>
            <a:ext cx="2285707" cy="2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-2" y="6710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cs typeface="Consolas" pitchFamily="49" charset="0"/>
              </a:rPr>
              <a:t>The </a:t>
            </a:r>
            <a:r>
              <a:rPr lang="en-US" sz="4400" b="1" i="1" dirty="0">
                <a:solidFill>
                  <a:srgbClr val="C00000"/>
                </a:solidFill>
                <a:cs typeface="Consolas" pitchFamily="49" charset="0"/>
              </a:rPr>
              <a:t>programmer</a:t>
            </a:r>
            <a:r>
              <a:rPr lang="en-US" sz="4400" b="1" i="1" dirty="0">
                <a:cs typeface="Consolas" pitchFamily="49" charset="0"/>
              </a:rPr>
              <a:t> </a:t>
            </a:r>
            <a:r>
              <a:rPr lang="en-US" sz="4400" b="1" i="1" dirty="0"/>
              <a:t>has to statically allocate</a:t>
            </a:r>
          </a:p>
          <a:p>
            <a:pPr algn="ctr"/>
            <a:r>
              <a:rPr lang="en-US" sz="4400" b="1" i="1" dirty="0"/>
              <a:t> 3 major resources:</a:t>
            </a:r>
            <a:endParaRPr lang="en-US" sz="7200" b="1" i="1" dirty="0">
              <a:cs typeface="Consolas" pitchFamily="49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cs typeface="Consolas" pitchFamily="49" charset="0"/>
            </a:endParaRPr>
          </a:p>
        </p:txBody>
      </p:sp>
      <p:sp>
        <p:nvSpPr>
          <p:cNvPr id="6" name="scratchpad"/>
          <p:cNvSpPr txBox="1"/>
          <p:nvPr/>
        </p:nvSpPr>
        <p:spPr>
          <a:xfrm>
            <a:off x="-236169" y="2062879"/>
            <a:ext cx="12192000" cy="301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Registers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Scratchpad Memory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Thread Slots</a:t>
            </a:r>
          </a:p>
        </p:txBody>
      </p:sp>
      <p:sp>
        <p:nvSpPr>
          <p:cNvPr id="7" name="scratchpad"/>
          <p:cNvSpPr txBox="1"/>
          <p:nvPr/>
        </p:nvSpPr>
        <p:spPr>
          <a:xfrm>
            <a:off x="-1" y="52989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Imperfect Allocation </a:t>
            </a:r>
            <a:r>
              <a:rPr lang="en-US" sz="4800" b="1" dirty="0">
                <a:solidFill>
                  <a:srgbClr val="C00000"/>
                </a:solidFill>
                <a:sym typeface="Wingdings"/>
              </a:rPr>
              <a:t> Low Performance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00822" y="4320845"/>
            <a:ext cx="813886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26108" y="3286739"/>
            <a:ext cx="952678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32736" y="2233499"/>
            <a:ext cx="958121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98" y="530633"/>
            <a:ext cx="3627620" cy="3627620"/>
          </a:xfrm>
          <a:prstGeom prst="rect">
            <a:avLst/>
          </a:prstGeom>
        </p:spPr>
      </p:pic>
      <p:sp>
        <p:nvSpPr>
          <p:cNvPr id="6" name="scratchpad"/>
          <p:cNvSpPr txBox="1"/>
          <p:nvPr/>
        </p:nvSpPr>
        <p:spPr>
          <a:xfrm>
            <a:off x="1" y="58300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Consolas" pitchFamily="49" charset="0"/>
              </a:rPr>
              <a:t>FIX: </a:t>
            </a:r>
            <a:r>
              <a:rPr lang="en-US" sz="4000" b="1" i="1" dirty="0">
                <a:solidFill>
                  <a:schemeClr val="accent2"/>
                </a:solidFill>
                <a:cs typeface="Consolas" pitchFamily="49" charset="0"/>
              </a:rPr>
              <a:t>Usage of Registers, Scratchpad and Thread Slots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402" y="379538"/>
            <a:ext cx="4175248" cy="302497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776658" y="3566928"/>
            <a:ext cx="958735" cy="87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48414" y="4723606"/>
            <a:ext cx="958121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2204" y="4726316"/>
            <a:ext cx="958121" cy="77095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15994" y="4723606"/>
            <a:ext cx="958121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450036" y="3943348"/>
            <a:ext cx="303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Tune Code</a:t>
            </a:r>
          </a:p>
        </p:txBody>
      </p:sp>
    </p:spTree>
    <p:extLst>
      <p:ext uri="{BB962C8B-B14F-4D97-AF65-F5344CB8AC3E}">
        <p14:creationId xmlns:p14="http://schemas.microsoft.com/office/powerpoint/2010/main" val="159892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02" y="404030"/>
            <a:ext cx="4175248" cy="302497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776658" y="3566928"/>
            <a:ext cx="958735" cy="87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48415" y="4723606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2204" y="4726316"/>
            <a:ext cx="964116" cy="77095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15994" y="4723606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58" y="2270946"/>
            <a:ext cx="3234577" cy="1803900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4702671">
            <a:off x="9740349" y="2974559"/>
            <a:ext cx="259273" cy="1360006"/>
          </a:xfrm>
          <a:prstGeom prst="triangle">
            <a:avLst>
              <a:gd name="adj" fmla="val 484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9019293" y="3591099"/>
            <a:ext cx="374090" cy="39011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 flipV="1">
            <a:off x="9166167" y="3744190"/>
            <a:ext cx="66502" cy="796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cratchpad"/>
          <p:cNvSpPr txBox="1"/>
          <p:nvPr/>
        </p:nvSpPr>
        <p:spPr>
          <a:xfrm>
            <a:off x="0" y="588552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C00000"/>
                </a:solidFill>
                <a:cs typeface="Consolas" pitchFamily="49" charset="0"/>
              </a:rPr>
              <a:t>Problem: Programming Effort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626523" y="4056600"/>
            <a:ext cx="321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</a:rPr>
              <a:t>High Performance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7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16200000">
            <a:off x="5857987" y="3181437"/>
            <a:ext cx="958735" cy="141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4" b="92593" l="7419" r="95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347" r="-2020" b="4595"/>
          <a:stretch/>
        </p:blipFill>
        <p:spPr>
          <a:xfrm>
            <a:off x="905592" y="1483321"/>
            <a:ext cx="3893577" cy="2886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27" b="89457" l="8266" r="91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1028" r="9505" b="13292"/>
          <a:stretch/>
        </p:blipFill>
        <p:spPr>
          <a:xfrm>
            <a:off x="8399196" y="1569846"/>
            <a:ext cx="2920723" cy="23205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598595" y="5056708"/>
            <a:ext cx="958121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384" y="5053998"/>
            <a:ext cx="958121" cy="77366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6174" y="5053998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2211" y="5053998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06000" y="5053998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39790" y="5053998"/>
            <a:ext cx="958121" cy="77366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77" y="1055134"/>
            <a:ext cx="2844808" cy="20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0332" y="3899604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GPU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5357" y="3902232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GPU 2</a:t>
            </a:r>
          </a:p>
        </p:txBody>
      </p:sp>
    </p:spTree>
    <p:extLst>
      <p:ext uri="{BB962C8B-B14F-4D97-AF65-F5344CB8AC3E}">
        <p14:creationId xmlns:p14="http://schemas.microsoft.com/office/powerpoint/2010/main" val="25131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ratchpad"/>
          <p:cNvSpPr txBox="1"/>
          <p:nvPr/>
        </p:nvSpPr>
        <p:spPr>
          <a:xfrm>
            <a:off x="0" y="529878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C00000"/>
                </a:solidFill>
                <a:cs typeface="Consolas" pitchFamily="49" charset="0"/>
              </a:rPr>
              <a:t>Problem: Performance Portability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21" y="1769988"/>
            <a:ext cx="3234577" cy="1803900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16959161">
            <a:off x="7994177" y="2462633"/>
            <a:ext cx="259273" cy="1360006"/>
          </a:xfrm>
          <a:prstGeom prst="triangle">
            <a:avLst>
              <a:gd name="adj" fmla="val 484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8601156" y="3090141"/>
            <a:ext cx="374090" cy="39011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 flipV="1">
            <a:off x="8748030" y="3243232"/>
            <a:ext cx="66502" cy="796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6990986" y="3480253"/>
            <a:ext cx="3740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Low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Performance!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1" y="1115094"/>
            <a:ext cx="4829532" cy="350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5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0" y="940724"/>
            <a:ext cx="121919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C00000"/>
                </a:solidFill>
                <a:cs typeface="Consolas" pitchFamily="49" charset="0"/>
              </a:rPr>
              <a:t>Programmer-specified</a:t>
            </a:r>
            <a:r>
              <a:rPr lang="en-US" sz="4800" b="1" i="1" dirty="0">
                <a:cs typeface="Consolas" pitchFamily="49" charset="0"/>
              </a:rPr>
              <a:t> resource allocation leads to 3 key issues with:</a:t>
            </a:r>
          </a:p>
          <a:p>
            <a:pPr algn="ctr"/>
            <a:endParaRPr lang="en-US" sz="4000" b="1" i="1" dirty="0">
              <a:cs typeface="Consolas" pitchFamily="49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5400" b="1" i="1" dirty="0">
                <a:solidFill>
                  <a:srgbClr val="C00000"/>
                </a:solidFill>
                <a:cs typeface="Consolas" pitchFamily="49" charset="0"/>
              </a:rPr>
              <a:t>Programming ease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5400" b="1" i="1" dirty="0">
                <a:solidFill>
                  <a:srgbClr val="C00000"/>
                </a:solidFill>
                <a:cs typeface="Consolas" pitchFamily="49" charset="0"/>
              </a:rPr>
              <a:t>Performance portability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5400" b="1" i="1" dirty="0">
                <a:solidFill>
                  <a:srgbClr val="C00000"/>
                </a:solidFill>
                <a:cs typeface="Consolas" pitchFamily="49" charset="0"/>
              </a:rPr>
              <a:t>Performance for optimized code</a:t>
            </a:r>
          </a:p>
        </p:txBody>
      </p:sp>
    </p:spTree>
    <p:extLst>
      <p:ext uri="{BB962C8B-B14F-4D97-AF65-F5344CB8AC3E}">
        <p14:creationId xmlns:p14="http://schemas.microsoft.com/office/powerpoint/2010/main" val="354189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0" y="694683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>
                <a:cs typeface="Consolas" pitchFamily="49" charset="0"/>
              </a:rPr>
              <a:t>Our Approach</a:t>
            </a:r>
          </a:p>
          <a:p>
            <a:pPr algn="ctr"/>
            <a:endParaRPr lang="en-US" sz="4800" b="1" i="1" dirty="0">
              <a:cs typeface="Consolas" pitchFamily="49" charset="0"/>
            </a:endParaRPr>
          </a:p>
          <a:p>
            <a:pPr algn="ctr"/>
            <a:r>
              <a:rPr lang="en-US" sz="5400" b="1" i="1" dirty="0">
                <a:solidFill>
                  <a:srgbClr val="00B050"/>
                </a:solidFill>
              </a:rPr>
              <a:t>Decouple</a:t>
            </a:r>
            <a:endParaRPr lang="en-US" sz="4800" b="1" i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/>
              <a:t>Programmer-specified resource usage </a:t>
            </a:r>
          </a:p>
          <a:p>
            <a:pPr algn="ctr"/>
            <a:endParaRPr lang="en-US" sz="4400" b="1" i="1" dirty="0">
              <a:solidFill>
                <a:srgbClr val="00B050"/>
              </a:solidFill>
            </a:endParaRPr>
          </a:p>
          <a:p>
            <a:pPr algn="ctr"/>
            <a:endParaRPr lang="en-US" sz="4400" b="1" i="1" dirty="0">
              <a:solidFill>
                <a:srgbClr val="00B050"/>
              </a:solidFill>
            </a:endParaRPr>
          </a:p>
          <a:p>
            <a:pPr algn="ctr"/>
            <a:r>
              <a:rPr lang="en-US" sz="4400" b="1" dirty="0"/>
              <a:t> </a:t>
            </a:r>
            <a:r>
              <a:rPr lang="en-US" sz="4800" b="1" dirty="0"/>
              <a:t>Allocation in the hardware</a:t>
            </a:r>
            <a:endParaRPr lang="en-US" sz="4400" b="1" dirty="0">
              <a:cs typeface="Consolas" pitchFamily="49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5600699" y="3908595"/>
            <a:ext cx="865955" cy="12425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atchpad"/>
          <p:cNvSpPr txBox="1"/>
          <p:nvPr/>
        </p:nvSpPr>
        <p:spPr>
          <a:xfrm>
            <a:off x="0" y="3467100"/>
            <a:ext cx="12191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chemeClr val="accent2"/>
                </a:solidFill>
                <a:cs typeface="Consolas" pitchFamily="49" charset="0"/>
              </a:rPr>
              <a:t>Zorua</a:t>
            </a:r>
            <a:r>
              <a:rPr lang="en-US" sz="5400" b="1" i="1" dirty="0">
                <a:solidFill>
                  <a:schemeClr val="accent2"/>
                </a:solidFill>
                <a:cs typeface="Consolas" pitchFamily="49" charset="0"/>
              </a:rPr>
              <a:t>:</a:t>
            </a:r>
          </a:p>
          <a:p>
            <a:pPr algn="ctr"/>
            <a:r>
              <a:rPr lang="en-US" sz="4800" b="1" i="1" dirty="0">
                <a:solidFill>
                  <a:schemeClr val="accent2"/>
                </a:solidFill>
                <a:cs typeface="Consolas" pitchFamily="49" charset="0"/>
              </a:rPr>
              <a:t>A Framework to Virtualize </a:t>
            </a:r>
          </a:p>
          <a:p>
            <a:pPr algn="ctr"/>
            <a:r>
              <a:rPr lang="en-US" sz="4800" b="1" i="1" dirty="0">
                <a:solidFill>
                  <a:schemeClr val="accent2"/>
                </a:solidFill>
                <a:cs typeface="Consolas" pitchFamily="49" charset="0"/>
              </a:rPr>
              <a:t>On-chip Resources in GPUs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80" y="465166"/>
            <a:ext cx="2505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994" y="584965"/>
            <a:ext cx="9901270" cy="1463040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err="1">
                <a:solidFill>
                  <a:schemeClr val="bg1"/>
                </a:solidFill>
              </a:rPr>
              <a:t>Zorua</a:t>
            </a:r>
            <a:r>
              <a:rPr lang="en-US" sz="5400" cap="none" dirty="0">
                <a:solidFill>
                  <a:schemeClr val="bg1"/>
                </a:solidFill>
              </a:rPr>
              <a:t>: A Holistic Approach to  Resource Virtualization in GPUs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99060" y="3935730"/>
            <a:ext cx="119929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Nandita Vijaykumar</a:t>
            </a:r>
          </a:p>
          <a:p>
            <a:pPr algn="ctr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Kevin Hsieh, Gennady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Pekhimenko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Samira Khan, </a:t>
            </a:r>
          </a:p>
          <a:p>
            <a:pPr algn="ctr"/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Ashish Shrestha,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Saugata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Ghose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Adwait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Jog, Phillip B. Gibbons, Onur Mutlu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005"/>
            <a:ext cx="2761989" cy="2761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128" y="5942715"/>
            <a:ext cx="2290175" cy="91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932" y="5726834"/>
            <a:ext cx="1440588" cy="90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22" y="6019469"/>
            <a:ext cx="1908226" cy="532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8" y="5592871"/>
            <a:ext cx="2193821" cy="138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" y="5592871"/>
            <a:ext cx="1807119" cy="1171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444539" y="2262408"/>
            <a:ext cx="3419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Session 2A</a:t>
            </a:r>
          </a:p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Monday, 5:20 PM</a:t>
            </a:r>
          </a:p>
        </p:txBody>
      </p:sp>
    </p:spTree>
    <p:extLst>
      <p:ext uri="{BB962C8B-B14F-4D97-AF65-F5344CB8AC3E}">
        <p14:creationId xmlns:p14="http://schemas.microsoft.com/office/powerpoint/2010/main" val="222010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55" y="1892965"/>
            <a:ext cx="3234577" cy="1803900"/>
          </a:xfrm>
          <a:prstGeom prst="rect">
            <a:avLst/>
          </a:prstGeom>
        </p:spPr>
      </p:pic>
      <p:sp>
        <p:nvSpPr>
          <p:cNvPr id="22" name="Isosceles Triangle 21"/>
          <p:cNvSpPr/>
          <p:nvPr/>
        </p:nvSpPr>
        <p:spPr>
          <a:xfrm rot="4702671">
            <a:off x="3992346" y="2596578"/>
            <a:ext cx="259273" cy="1360006"/>
          </a:xfrm>
          <a:prstGeom prst="triangle">
            <a:avLst>
              <a:gd name="adj" fmla="val 484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271290" y="3213118"/>
            <a:ext cx="374090" cy="39011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flipV="1">
            <a:off x="3418164" y="3366209"/>
            <a:ext cx="66502" cy="796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1852188" y="3660375"/>
            <a:ext cx="3298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+mj-lt"/>
              </a:rPr>
              <a:t>High Performance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32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 flipH="1">
            <a:off x="7731649" y="4335005"/>
            <a:ext cx="16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GPUs</a:t>
            </a:r>
            <a:endParaRPr lang="en-US" b="1" dirty="0">
              <a:latin typeface="+mj-lt"/>
            </a:endParaRPr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4" b="92593" l="7419" r="95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347" r="-2020" b="4595"/>
          <a:stretch/>
        </p:blipFill>
        <p:spPr>
          <a:xfrm>
            <a:off x="7033107" y="1165860"/>
            <a:ext cx="2492308" cy="1847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27" b="89457" l="8266" r="91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1028" r="9505" b="13292"/>
          <a:stretch/>
        </p:blipFill>
        <p:spPr>
          <a:xfrm>
            <a:off x="5980458" y="2949754"/>
            <a:ext cx="2204847" cy="17517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8" b="96809" l="3696" r="98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78" y="2684802"/>
            <a:ext cx="2581217" cy="1582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55" y="1892965"/>
            <a:ext cx="3234577" cy="18039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4702671">
            <a:off x="3992346" y="2596578"/>
            <a:ext cx="259273" cy="1360006"/>
          </a:xfrm>
          <a:prstGeom prst="triangle">
            <a:avLst>
              <a:gd name="adj" fmla="val 484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271290" y="3213118"/>
            <a:ext cx="374090" cy="39011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 flipV="1">
            <a:off x="3418164" y="3366209"/>
            <a:ext cx="66502" cy="796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1852188" y="3660375"/>
            <a:ext cx="3298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+mj-lt"/>
              </a:rPr>
              <a:t>High Performance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64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80408" y="1401077"/>
            <a:ext cx="5780115" cy="4522568"/>
            <a:chOff x="465514" y="1105648"/>
            <a:chExt cx="5563984" cy="4231567"/>
          </a:xfrm>
        </p:grpSpPr>
        <p:sp>
          <p:nvSpPr>
            <p:cNvPr id="4" name="TextBox 3"/>
            <p:cNvSpPr txBox="1"/>
            <p:nvPr/>
          </p:nvSpPr>
          <p:spPr>
            <a:xfrm>
              <a:off x="724195" y="1274564"/>
              <a:ext cx="5305303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__global__ 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void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CUDAkernel2DCT(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float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dst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, 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float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src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,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I){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OffsThreadInRow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</a:t>
              </a:r>
              <a:r>
                <a:rPr lang="en-US" sz="16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urier New" pitchFamily="49" charset="0"/>
                </a:rPr>
                <a:t>threadIdx.y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B + </a:t>
              </a:r>
              <a:r>
                <a:rPr lang="en-US" sz="16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urier New" pitchFamily="49" charset="0"/>
                </a:rPr>
                <a:t>threadIdx.x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;</a:t>
              </a:r>
            </a:p>
            <a:p>
              <a:pPr lvl="0"/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for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unsigned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0;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&lt; B;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++)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       	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bl_ptr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X] =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src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I];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	__</a:t>
              </a:r>
              <a:r>
                <a:rPr lang="en-US" sz="1600" b="1" dirty="0" err="1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syncthreads</a:t>
              </a:r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();</a:t>
              </a:r>
            </a:p>
            <a:p>
              <a:endParaRPr lang="en-US" sz="1600" b="1" i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CUDAsubroutineInplaceDCTvector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(…);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	__</a:t>
              </a:r>
              <a:r>
                <a:rPr lang="en-US" sz="1600" b="1" dirty="0" err="1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syncthreads</a:t>
              </a:r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();</a:t>
              </a:r>
            </a:p>
            <a:p>
              <a:endParaRPr lang="en-US" sz="1600" b="1" dirty="0"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CUDAsubroutineInplaceDCTvector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(…);</a:t>
              </a:r>
            </a:p>
            <a:p>
              <a:endParaRPr lang="en-US" sz="1600" b="1" dirty="0"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for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unsigned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0;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&lt; B;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++)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       	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dst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*I] =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bl_ptr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X]; }</a:t>
              </a:r>
            </a:p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5514" y="1105648"/>
              <a:ext cx="5292436" cy="419233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4" b="92593" l="7419" r="95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347" r="-2020" b="4595"/>
          <a:stretch/>
        </p:blipFill>
        <p:spPr>
          <a:xfrm>
            <a:off x="7626555" y="1889356"/>
            <a:ext cx="3893577" cy="2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80408" y="1401077"/>
            <a:ext cx="5780115" cy="4522568"/>
            <a:chOff x="465514" y="1105648"/>
            <a:chExt cx="5563984" cy="4231567"/>
          </a:xfrm>
        </p:grpSpPr>
        <p:sp>
          <p:nvSpPr>
            <p:cNvPr id="4" name="TextBox 3"/>
            <p:cNvSpPr txBox="1"/>
            <p:nvPr/>
          </p:nvSpPr>
          <p:spPr>
            <a:xfrm>
              <a:off x="724195" y="1274564"/>
              <a:ext cx="5305303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__global__ 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void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CUDAkernel2DCT(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float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dst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, 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float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src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,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I){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OffsThreadInRow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</a:t>
              </a:r>
              <a:r>
                <a:rPr lang="en-US" sz="16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urier New" pitchFamily="49" charset="0"/>
                </a:rPr>
                <a:t>threadIdx.y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B + </a:t>
              </a:r>
              <a:r>
                <a:rPr lang="en-US" sz="16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urier New" pitchFamily="49" charset="0"/>
                </a:rPr>
                <a:t>threadIdx.x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;</a:t>
              </a:r>
            </a:p>
            <a:p>
              <a:pPr lvl="0"/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for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unsigned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0;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&lt; B;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++)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       	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bl_ptr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X] =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src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I];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	__</a:t>
              </a:r>
              <a:r>
                <a:rPr lang="en-US" sz="1600" b="1" dirty="0" err="1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syncthreads</a:t>
              </a:r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();</a:t>
              </a:r>
            </a:p>
            <a:p>
              <a:endParaRPr lang="en-US" sz="1600" b="1" i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CUDAsubroutineInplaceDCTvector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(…);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	__</a:t>
              </a:r>
              <a:r>
                <a:rPr lang="en-US" sz="1600" b="1" dirty="0" err="1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syncthreads</a:t>
              </a:r>
              <a:r>
                <a:rPr lang="en-US" sz="1600" b="1" dirty="0">
                  <a:solidFill>
                    <a:schemeClr val="accent2"/>
                  </a:solidFill>
                  <a:latin typeface="Consolas" panose="020B0609020204030204" pitchFamily="49" charset="0"/>
                  <a:cs typeface="Courier New" pitchFamily="49" charset="0"/>
                </a:rPr>
                <a:t>();</a:t>
              </a:r>
            </a:p>
            <a:p>
              <a:endParaRPr lang="en-US" sz="1600" b="1" dirty="0"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CUDAsubroutineInplaceDCTvector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(…);</a:t>
              </a:r>
            </a:p>
            <a:p>
              <a:endParaRPr lang="en-US" sz="1600" b="1" dirty="0">
                <a:latin typeface="Consolas" panose="020B0609020204030204" pitchFamily="49" charset="0"/>
                <a:cs typeface="Courier New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	</a:t>
              </a:r>
              <a:r>
                <a:rPr lang="en-US" sz="1600" b="1" dirty="0">
                  <a:solidFill>
                    <a:srgbClr val="C00000"/>
                  </a:solidFill>
                  <a:latin typeface="Consolas" panose="020B0609020204030204" pitchFamily="49" charset="0"/>
                  <a:cs typeface="Courier New" pitchFamily="49" charset="0"/>
                </a:rPr>
                <a:t>for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(</a:t>
              </a:r>
              <a:r>
                <a:rPr lang="en-US" sz="1600" b="1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unsigned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solidFill>
                    <a:srgbClr val="00B050"/>
                  </a:solidFill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= 0;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&lt; B;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++)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       		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dst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*I] = 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bl_ptr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[</a:t>
              </a:r>
              <a:r>
                <a:rPr lang="en-US" sz="1600" b="1" dirty="0" err="1">
                  <a:latin typeface="Consolas" panose="020B0609020204030204" pitchFamily="49" charset="0"/>
                  <a:cs typeface="Courier New" pitchFamily="49" charset="0"/>
                </a:rPr>
                <a:t>i</a:t>
              </a:r>
              <a:r>
                <a:rPr lang="en-US" sz="1600" b="1" dirty="0">
                  <a:latin typeface="Consolas" panose="020B0609020204030204" pitchFamily="49" charset="0"/>
                  <a:cs typeface="Courier New" pitchFamily="49" charset="0"/>
                </a:rPr>
                <a:t> * X]; }</a:t>
              </a:r>
            </a:p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5514" y="1105648"/>
              <a:ext cx="5292436" cy="419233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6" y="3500540"/>
            <a:ext cx="3234577" cy="18039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959161">
            <a:off x="8589652" y="4193185"/>
            <a:ext cx="259273" cy="1360006"/>
          </a:xfrm>
          <a:prstGeom prst="triangle">
            <a:avLst>
              <a:gd name="adj" fmla="val 484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196631" y="4820693"/>
            <a:ext cx="374090" cy="39011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V="1">
            <a:off x="9343505" y="4973784"/>
            <a:ext cx="66502" cy="7966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7841896" y="5363896"/>
            <a:ext cx="344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Low Performance!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4" b="92593" l="7419" r="95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347" r="-2020" b="4595"/>
          <a:stretch/>
        </p:blipFill>
        <p:spPr>
          <a:xfrm>
            <a:off x="7623932" y="446129"/>
            <a:ext cx="3893577" cy="28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-2" y="6710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cs typeface="Consolas" pitchFamily="49" charset="0"/>
              </a:rPr>
              <a:t>The </a:t>
            </a:r>
            <a:r>
              <a:rPr lang="en-US" sz="4400" b="1" i="1" dirty="0">
                <a:solidFill>
                  <a:srgbClr val="C00000"/>
                </a:solidFill>
                <a:cs typeface="Consolas" pitchFamily="49" charset="0"/>
              </a:rPr>
              <a:t>programmer</a:t>
            </a:r>
            <a:r>
              <a:rPr lang="en-US" sz="4400" b="1" i="1" dirty="0">
                <a:cs typeface="Consolas" pitchFamily="49" charset="0"/>
              </a:rPr>
              <a:t> </a:t>
            </a:r>
            <a:r>
              <a:rPr lang="en-US" sz="4400" b="1" i="1" dirty="0"/>
              <a:t>has to statically allocate</a:t>
            </a:r>
          </a:p>
          <a:p>
            <a:pPr algn="ctr"/>
            <a:r>
              <a:rPr lang="en-US" sz="4400" b="1" i="1" dirty="0"/>
              <a:t> 3 major resources:</a:t>
            </a:r>
            <a:endParaRPr lang="en-US" sz="7200" b="1" i="1" dirty="0">
              <a:cs typeface="Consolas" pitchFamily="49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-2" y="6710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cs typeface="Consolas" pitchFamily="49" charset="0"/>
              </a:rPr>
              <a:t>The </a:t>
            </a:r>
            <a:r>
              <a:rPr lang="en-US" sz="4400" b="1" i="1" dirty="0">
                <a:solidFill>
                  <a:srgbClr val="C00000"/>
                </a:solidFill>
                <a:cs typeface="Consolas" pitchFamily="49" charset="0"/>
              </a:rPr>
              <a:t>programmer</a:t>
            </a:r>
            <a:r>
              <a:rPr lang="en-US" sz="4400" b="1" i="1" dirty="0">
                <a:cs typeface="Consolas" pitchFamily="49" charset="0"/>
              </a:rPr>
              <a:t> </a:t>
            </a:r>
            <a:r>
              <a:rPr lang="en-US" sz="4400" b="1" i="1" dirty="0"/>
              <a:t>has to statically allocate</a:t>
            </a:r>
          </a:p>
          <a:p>
            <a:pPr algn="ctr"/>
            <a:r>
              <a:rPr lang="en-US" sz="4400" b="1" i="1" dirty="0"/>
              <a:t> 3 major resources:</a:t>
            </a:r>
            <a:endParaRPr lang="en-US" sz="7200" b="1" i="1" dirty="0">
              <a:cs typeface="Consolas" pitchFamily="49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cs typeface="Consolas" pitchFamily="49" charset="0"/>
            </a:endParaRPr>
          </a:p>
        </p:txBody>
      </p:sp>
      <p:sp>
        <p:nvSpPr>
          <p:cNvPr id="6" name="scratchpad"/>
          <p:cNvSpPr txBox="1"/>
          <p:nvPr/>
        </p:nvSpPr>
        <p:spPr>
          <a:xfrm>
            <a:off x="-236169" y="2062879"/>
            <a:ext cx="12192000" cy="98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Registers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32736" y="2233499"/>
            <a:ext cx="958121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-2" y="6710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cs typeface="Consolas" pitchFamily="49" charset="0"/>
              </a:rPr>
              <a:t>The </a:t>
            </a:r>
            <a:r>
              <a:rPr lang="en-US" sz="4400" b="1" i="1" dirty="0">
                <a:solidFill>
                  <a:srgbClr val="C00000"/>
                </a:solidFill>
                <a:cs typeface="Consolas" pitchFamily="49" charset="0"/>
              </a:rPr>
              <a:t>programmer</a:t>
            </a:r>
            <a:r>
              <a:rPr lang="en-US" sz="4400" b="1" i="1" dirty="0">
                <a:cs typeface="Consolas" pitchFamily="49" charset="0"/>
              </a:rPr>
              <a:t> </a:t>
            </a:r>
            <a:r>
              <a:rPr lang="en-US" sz="4400" b="1" i="1" dirty="0"/>
              <a:t>has to statically allocate</a:t>
            </a:r>
          </a:p>
          <a:p>
            <a:pPr algn="ctr"/>
            <a:r>
              <a:rPr lang="en-US" sz="4400" b="1" i="1" dirty="0"/>
              <a:t> 3 major resources:</a:t>
            </a:r>
            <a:endParaRPr lang="en-US" sz="7200" b="1" i="1" dirty="0">
              <a:cs typeface="Consolas" pitchFamily="49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cs typeface="Consolas" pitchFamily="49" charset="0"/>
            </a:endParaRPr>
          </a:p>
        </p:txBody>
      </p:sp>
      <p:sp>
        <p:nvSpPr>
          <p:cNvPr id="6" name="scratchpad"/>
          <p:cNvSpPr txBox="1"/>
          <p:nvPr/>
        </p:nvSpPr>
        <p:spPr>
          <a:xfrm>
            <a:off x="-236169" y="2062879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Registers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Scratchpad Memory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26108" y="3286739"/>
            <a:ext cx="952678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32736" y="2233499"/>
            <a:ext cx="958121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atchpad"/>
          <p:cNvSpPr txBox="1"/>
          <p:nvPr/>
        </p:nvSpPr>
        <p:spPr>
          <a:xfrm>
            <a:off x="-2" y="671018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cs typeface="Consolas" pitchFamily="49" charset="0"/>
              </a:rPr>
              <a:t>The </a:t>
            </a:r>
            <a:r>
              <a:rPr lang="en-US" sz="4400" b="1" i="1" dirty="0">
                <a:solidFill>
                  <a:srgbClr val="C00000"/>
                </a:solidFill>
                <a:cs typeface="Consolas" pitchFamily="49" charset="0"/>
              </a:rPr>
              <a:t>programmer</a:t>
            </a:r>
            <a:r>
              <a:rPr lang="en-US" sz="4400" b="1" i="1" dirty="0">
                <a:cs typeface="Consolas" pitchFamily="49" charset="0"/>
              </a:rPr>
              <a:t> </a:t>
            </a:r>
            <a:r>
              <a:rPr lang="en-US" sz="4400" b="1" i="1" dirty="0"/>
              <a:t>has to statically allocate</a:t>
            </a:r>
          </a:p>
          <a:p>
            <a:pPr algn="ctr"/>
            <a:r>
              <a:rPr lang="en-US" sz="4400" b="1" i="1" dirty="0"/>
              <a:t> 3 major resources:</a:t>
            </a:r>
            <a:endParaRPr lang="en-US" sz="7200" b="1" i="1" dirty="0">
              <a:cs typeface="Consolas" pitchFamily="49" charset="0"/>
            </a:endParaRPr>
          </a:p>
          <a:p>
            <a:pPr algn="ctr"/>
            <a:endParaRPr lang="en-US" sz="3600" b="1" i="1" dirty="0">
              <a:solidFill>
                <a:srgbClr val="C00000"/>
              </a:solidFill>
              <a:cs typeface="Consolas" pitchFamily="49" charset="0"/>
            </a:endParaRPr>
          </a:p>
        </p:txBody>
      </p:sp>
      <p:sp>
        <p:nvSpPr>
          <p:cNvPr id="6" name="scratchpad"/>
          <p:cNvSpPr txBox="1"/>
          <p:nvPr/>
        </p:nvSpPr>
        <p:spPr>
          <a:xfrm>
            <a:off x="-236169" y="2062879"/>
            <a:ext cx="12192000" cy="301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Registers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Scratchpad Memory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accent2"/>
                </a:solidFill>
                <a:cs typeface="Consolas" pitchFamily="49" charset="0"/>
              </a:rPr>
              <a:t>Thread Slots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00822" y="4320845"/>
            <a:ext cx="813886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26108" y="3286739"/>
            <a:ext cx="952678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32736" y="2233499"/>
            <a:ext cx="958121" cy="77366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317</Words>
  <Application>Microsoft Macintosh PowerPoint</Application>
  <PresentationFormat>Custom</PresentationFormat>
  <Paragraphs>125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Zorua: A Holistic Approach to  Resource Virtualization in GPUs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Zorua: A Holistic Approach to  Resource Virtualization in GPUs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2016-12-04T07:05:26Z</dcterms:created>
  <dcterms:modified xsi:type="dcterms:W3CDTF">2016-12-21T11:14:51Z</dcterms:modified>
</cp:coreProperties>
</file>